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1"/>
  </p:sldMasterIdLst>
  <p:notesMasterIdLst>
    <p:notesMasterId r:id="rId14"/>
  </p:notesMasterIdLst>
  <p:sldIdLst>
    <p:sldId id="256" r:id="rId2"/>
    <p:sldId id="286" r:id="rId3"/>
    <p:sldId id="282" r:id="rId4"/>
    <p:sldId id="290" r:id="rId5"/>
    <p:sldId id="292" r:id="rId6"/>
    <p:sldId id="293" r:id="rId7"/>
    <p:sldId id="268" r:id="rId8"/>
    <p:sldId id="277" r:id="rId9"/>
    <p:sldId id="257" r:id="rId10"/>
    <p:sldId id="294" r:id="rId11"/>
    <p:sldId id="295" r:id="rId12"/>
    <p:sldId id="296"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he James Webb Space Telescope" id="{D9954855-4E68-4359-B777-9A2D5F7AD466}">
          <p14:sldIdLst>
            <p14:sldId id="256"/>
          </p14:sldIdLst>
        </p14:section>
        <p14:section name="Astronomy" id="{266657AF-C429-47CF-B9AF-0ECF2E4E2440}">
          <p14:sldIdLst>
            <p14:sldId id="286"/>
          </p14:sldIdLst>
        </p14:section>
        <p14:section name="About Webb" id="{3BEADE3C-AA00-45A7-974C-F5922791CA2D}">
          <p14:sldIdLst>
            <p14:sldId id="282"/>
            <p14:sldId id="290"/>
          </p14:sldIdLst>
        </p14:section>
        <p14:section name="Canada's contribution" id="{C8559AA9-DB78-44A9-BE85-E87627DA21AD}">
          <p14:sldIdLst>
            <p14:sldId id="292"/>
            <p14:sldId id="293"/>
          </p14:sldIdLst>
        </p14:section>
        <p14:section name="Scientific objectives" id="{53C55723-448C-4D8D-9B4A-D2E69F98AA63}">
          <p14:sldIdLst>
            <p14:sldId id="268"/>
          </p14:sldIdLst>
        </p14:section>
        <p14:section name="Conclusion" id="{5F3AE246-57E3-4859-848B-87505885A842}">
          <p14:sldIdLst>
            <p14:sldId id="277"/>
            <p14:sldId id="257"/>
          </p14:sldIdLst>
        </p14:section>
        <p14:section name="Backup slides" id="{6298CCF6-314D-4158-BE1F-7DB3E9B23280}">
          <p14:sldIdLst>
            <p14:sldId id="294"/>
            <p14:sldId id="295"/>
            <p14:sldId id="296"/>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Author" initials="A" lastIdx="0" clrIdx="6"/>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E6E6E6"/>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0135" autoAdjust="0"/>
    <p:restoredTop sz="46503" autoAdjust="0"/>
  </p:normalViewPr>
  <p:slideViewPr>
    <p:cSldViewPr snapToGrid="0">
      <p:cViewPr varScale="1">
        <p:scale>
          <a:sx n="53" d="100"/>
          <a:sy n="53" d="100"/>
        </p:scale>
        <p:origin x="2058" y="78"/>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52" d="100"/>
          <a:sy n="52" d="100"/>
        </p:scale>
        <p:origin x="2680" y="6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D5197D8-A4A0-422B-8383-8BCA53D4C173}" type="datetimeFigureOut">
              <a:rPr lang="en-CA" smtClean="0"/>
              <a:t>2022-01-17</a:t>
            </a:fld>
            <a:endParaRPr lang="en-C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72235D2-8925-4FE7-BD48-1E8A16EF0986}" type="slidenum">
              <a:rPr lang="en-CA" smtClean="0"/>
              <a:t>‹#›</a:t>
            </a:fld>
            <a:endParaRPr lang="en-CA"/>
          </a:p>
        </p:txBody>
      </p:sp>
    </p:spTree>
    <p:extLst>
      <p:ext uri="{BB962C8B-B14F-4D97-AF65-F5344CB8AC3E}">
        <p14:creationId xmlns:p14="http://schemas.microsoft.com/office/powerpoint/2010/main" val="31765951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asc-csa.gc.ca/eng/humans/people-of-webb.asp"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noProof="0" dirty="0" smtClean="0"/>
              <a:t>Thank you for having me here today. I am really excited to talk to you about a mission that will take us on</a:t>
            </a:r>
            <a:r>
              <a:rPr lang="en-CA" baseline="0" noProof="0" dirty="0" smtClean="0"/>
              <a:t> a journey back in time: the James Webb Space Telescope.</a:t>
            </a:r>
            <a:r>
              <a:rPr lang="en-CA" sz="1200" kern="1200" dirty="0" smtClean="0">
                <a:solidFill>
                  <a:schemeClr val="tx1"/>
                </a:solidFill>
                <a:effectLst/>
                <a:latin typeface="+mn-lt"/>
                <a:ea typeface="+mn-ea"/>
                <a:cs typeface="+mn-cs"/>
              </a:rPr>
              <a:t> Webb will help answer some of astronomy’s biggest questions. </a:t>
            </a:r>
            <a:endParaRPr lang="en-CA" baseline="0" noProof="0" dirty="0" smtClean="0"/>
          </a:p>
          <a:p>
            <a:endParaRPr lang="en-CA" baseline="0" noProof="0" dirty="0" smtClean="0"/>
          </a:p>
          <a:p>
            <a:r>
              <a:rPr lang="en-CA" baseline="0" noProof="0" dirty="0" smtClean="0"/>
              <a:t>Image credit: NASA/David Higginbotham</a:t>
            </a:r>
            <a:endParaRPr lang="en-CA" noProof="0" dirty="0"/>
          </a:p>
        </p:txBody>
      </p:sp>
      <p:sp>
        <p:nvSpPr>
          <p:cNvPr id="4" name="Slide Number Placeholder 3"/>
          <p:cNvSpPr>
            <a:spLocks noGrp="1"/>
          </p:cNvSpPr>
          <p:nvPr>
            <p:ph type="sldNum" sz="quarter" idx="10"/>
          </p:nvPr>
        </p:nvSpPr>
        <p:spPr/>
        <p:txBody>
          <a:bodyPr/>
          <a:lstStyle/>
          <a:p>
            <a:fld id="{D72235D2-8925-4FE7-BD48-1E8A16EF0986}" type="slidenum">
              <a:rPr lang="en-CA" smtClean="0"/>
              <a:t>1</a:t>
            </a:fld>
            <a:endParaRPr lang="en-CA"/>
          </a:p>
        </p:txBody>
      </p:sp>
    </p:spTree>
    <p:extLst>
      <p:ext uri="{BB962C8B-B14F-4D97-AF65-F5344CB8AC3E}">
        <p14:creationId xmlns:p14="http://schemas.microsoft.com/office/powerpoint/2010/main" val="36828105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0" i="0" kern="1200" noProof="0" dirty="0" smtClean="0">
                <a:solidFill>
                  <a:schemeClr val="tx1"/>
                </a:solidFill>
                <a:effectLst/>
                <a:latin typeface="+mn-lt"/>
                <a:ea typeface="+mn-ea"/>
                <a:cs typeface="+mn-cs"/>
              </a:rPr>
              <a:t>Projects like Webb rely on international</a:t>
            </a:r>
            <a:r>
              <a:rPr lang="en-CA" sz="1200" b="0" i="0" kern="1200" baseline="0" noProof="0" dirty="0" smtClean="0">
                <a:solidFill>
                  <a:schemeClr val="tx1"/>
                </a:solidFill>
                <a:effectLst/>
                <a:latin typeface="+mn-lt"/>
                <a:ea typeface="+mn-ea"/>
                <a:cs typeface="+mn-cs"/>
              </a:rPr>
              <a:t> collaboration with people of various backgrounds and expertise. </a:t>
            </a:r>
            <a:r>
              <a:rPr lang="en-CA" sz="1200" b="0" i="0" kern="1200" noProof="0" dirty="0" smtClean="0">
                <a:solidFill>
                  <a:schemeClr val="tx1"/>
                </a:solidFill>
                <a:effectLst/>
                <a:latin typeface="+mn-lt"/>
                <a:ea typeface="+mn-ea"/>
                <a:cs typeface="+mn-cs"/>
              </a:rPr>
              <a:t>Behind the scenes, there are talented people from academia, the private sector and government. </a:t>
            </a:r>
          </a:p>
          <a:p>
            <a:endParaRPr lang="en-CA" sz="1200" b="0" i="0" kern="1200" noProof="0" dirty="0" smtClean="0">
              <a:solidFill>
                <a:schemeClr val="tx1"/>
              </a:solidFill>
              <a:effectLst/>
              <a:latin typeface="+mn-lt"/>
              <a:ea typeface="+mn-ea"/>
              <a:cs typeface="+mn-cs"/>
            </a:endParaRPr>
          </a:p>
          <a:p>
            <a:r>
              <a:rPr lang="en-CA" sz="1200" b="0" i="0" kern="1200" noProof="0" dirty="0" smtClean="0">
                <a:solidFill>
                  <a:schemeClr val="tx1"/>
                </a:solidFill>
                <a:effectLst/>
                <a:latin typeface="+mn-lt"/>
                <a:ea typeface="+mn-ea"/>
                <a:cs typeface="+mn-cs"/>
              </a:rPr>
              <a:t>Here are some of the experts behind Canada’s participation in the James Webb Space Telescope. Among them are astrophysicists, physicists, scientists, researchers, engineers, and astronomers.</a:t>
            </a:r>
            <a:br>
              <a:rPr lang="en-CA" sz="1200" b="0" i="0" kern="1200" noProof="0" dirty="0" smtClean="0">
                <a:solidFill>
                  <a:schemeClr val="tx1"/>
                </a:solidFill>
                <a:effectLst/>
                <a:latin typeface="+mn-lt"/>
                <a:ea typeface="+mn-ea"/>
                <a:cs typeface="+mn-cs"/>
              </a:rPr>
            </a:br>
            <a:r>
              <a:rPr lang="en-CA" sz="1200" b="0" i="0" kern="1200" noProof="0" dirty="0" smtClean="0">
                <a:solidFill>
                  <a:schemeClr val="tx1"/>
                </a:solidFill>
                <a:effectLst/>
                <a:latin typeface="+mn-lt"/>
                <a:ea typeface="+mn-ea"/>
                <a:cs typeface="+mn-cs"/>
              </a:rPr>
              <a:t> </a:t>
            </a:r>
          </a:p>
          <a:p>
            <a:r>
              <a:rPr lang="en-CA" sz="1200" u="sng" kern="1200" dirty="0" smtClean="0">
                <a:solidFill>
                  <a:schemeClr val="tx1"/>
                </a:solidFill>
                <a:effectLst/>
                <a:latin typeface="+mn-lt"/>
                <a:ea typeface="+mn-ea"/>
                <a:cs typeface="+mn-cs"/>
                <a:hlinkClick r:id="rId3"/>
              </a:rPr>
              <a:t>https://www.asc-csa.gc.ca/eng/humans/people-of-webb.asp</a:t>
            </a:r>
            <a:r>
              <a:rPr lang="en-CA" sz="1200" kern="1200" dirty="0" smtClean="0">
                <a:solidFill>
                  <a:schemeClr val="tx1"/>
                </a:solidFill>
                <a:effectLst/>
                <a:latin typeface="+mn-lt"/>
                <a:ea typeface="+mn-ea"/>
                <a:cs typeface="+mn-cs"/>
              </a:rPr>
              <a:t> </a:t>
            </a:r>
            <a:endParaRPr lang="en-CA" baseline="0" noProof="0" dirty="0" smtClean="0"/>
          </a:p>
          <a:p>
            <a:endParaRPr lang="en-CA" baseline="0" noProof="0" dirty="0" smtClean="0"/>
          </a:p>
          <a:p>
            <a:r>
              <a:rPr lang="en-CA" baseline="0" noProof="0" dirty="0" smtClean="0"/>
              <a:t>Image credit: CSA</a:t>
            </a:r>
            <a:endParaRPr lang="en-CA" noProof="0" dirty="0"/>
          </a:p>
        </p:txBody>
      </p:sp>
      <p:sp>
        <p:nvSpPr>
          <p:cNvPr id="4" name="Slide Number Placeholder 3"/>
          <p:cNvSpPr>
            <a:spLocks noGrp="1"/>
          </p:cNvSpPr>
          <p:nvPr>
            <p:ph type="sldNum" sz="quarter" idx="10"/>
          </p:nvPr>
        </p:nvSpPr>
        <p:spPr/>
        <p:txBody>
          <a:bodyPr/>
          <a:lstStyle/>
          <a:p>
            <a:fld id="{D72235D2-8925-4FE7-BD48-1E8A16EF0986}" type="slidenum">
              <a:rPr lang="en-CA" smtClean="0"/>
              <a:t>10</a:t>
            </a:fld>
            <a:endParaRPr lang="en-CA"/>
          </a:p>
        </p:txBody>
      </p:sp>
    </p:spTree>
    <p:extLst>
      <p:ext uri="{BB962C8B-B14F-4D97-AF65-F5344CB8AC3E}">
        <p14:creationId xmlns:p14="http://schemas.microsoft.com/office/powerpoint/2010/main" val="25561939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dirty="0" smtClean="0">
                <a:solidFill>
                  <a:schemeClr val="tx1"/>
                </a:solidFill>
                <a:effectLst/>
                <a:latin typeface="+mn-lt"/>
                <a:ea typeface="+mn-ea"/>
                <a:cs typeface="+mn-cs"/>
              </a:rPr>
              <a:t>There are three main differences when comparing Hubble with Webb:</a:t>
            </a:r>
            <a:br>
              <a:rPr lang="en-CA" sz="1200" kern="1200" dirty="0" smtClean="0">
                <a:solidFill>
                  <a:schemeClr val="tx1"/>
                </a:solidFill>
                <a:effectLst/>
                <a:latin typeface="+mn-lt"/>
                <a:ea typeface="+mn-ea"/>
                <a:cs typeface="+mn-cs"/>
              </a:rPr>
            </a:br>
            <a:endParaRPr lang="en-CA" sz="1200" kern="1200" dirty="0" smtClean="0">
              <a:solidFill>
                <a:schemeClr val="tx1"/>
              </a:solidFill>
              <a:effectLst/>
              <a:latin typeface="+mn-lt"/>
              <a:ea typeface="+mn-ea"/>
              <a:cs typeface="+mn-cs"/>
            </a:endParaRPr>
          </a:p>
          <a:p>
            <a:r>
              <a:rPr lang="en-CA" sz="1200" kern="1200" dirty="0" smtClean="0">
                <a:solidFill>
                  <a:schemeClr val="tx1"/>
                </a:solidFill>
                <a:effectLst/>
                <a:latin typeface="+mn-lt"/>
                <a:ea typeface="+mn-ea"/>
                <a:cs typeface="+mn-cs"/>
              </a:rPr>
              <a:t>Wavelength: Hubble’s main focus is on visible and ultraviolet light whereas Webb has been designed to focus on the infrared part of the spectrum. But why are infrared observations important to astronomy? Stars and planets that are just forming lie hidden behind dust that absorb visible light. Infrared light can penetrate this dusty shroud and reveal what is inside. Also, as the universe expands, the blue light of its oldest objects must travel great distances to reach us. This light is stretched and becomes redder as it moves through space. Webb is suited to gather this</a:t>
            </a:r>
            <a:r>
              <a:rPr lang="en-CA" sz="1200" b="0" kern="1200" dirty="0" smtClean="0">
                <a:solidFill>
                  <a:schemeClr val="tx1"/>
                </a:solidFill>
                <a:effectLst/>
                <a:latin typeface="+mn-lt"/>
                <a:ea typeface="+mn-ea"/>
                <a:cs typeface="+mn-cs"/>
              </a:rPr>
              <a:t> light</a:t>
            </a:r>
            <a:r>
              <a:rPr lang="en-CA" sz="1200" kern="1200" dirty="0" smtClean="0">
                <a:solidFill>
                  <a:schemeClr val="tx1"/>
                </a:solidFill>
                <a:effectLst/>
                <a:latin typeface="+mn-lt"/>
                <a:ea typeface="+mn-ea"/>
                <a:cs typeface="+mn-cs"/>
              </a:rPr>
              <a:t>.  This will allow Webb to see farther back in time.</a:t>
            </a:r>
            <a:br>
              <a:rPr lang="en-CA" sz="1200" kern="1200" dirty="0" smtClean="0">
                <a:solidFill>
                  <a:schemeClr val="tx1"/>
                </a:solidFill>
                <a:effectLst/>
                <a:latin typeface="+mn-lt"/>
                <a:ea typeface="+mn-ea"/>
                <a:cs typeface="+mn-cs"/>
              </a:rPr>
            </a:br>
            <a:endParaRPr lang="en-CA" sz="1200" kern="1200" dirty="0" smtClean="0">
              <a:solidFill>
                <a:schemeClr val="tx1"/>
              </a:solidFill>
              <a:effectLst/>
              <a:latin typeface="+mn-lt"/>
              <a:ea typeface="+mn-ea"/>
              <a:cs typeface="+mn-cs"/>
            </a:endParaRPr>
          </a:p>
          <a:p>
            <a:r>
              <a:rPr lang="en-CA" sz="1200" kern="1200" dirty="0" smtClean="0">
                <a:solidFill>
                  <a:schemeClr val="tx1"/>
                </a:solidFill>
                <a:effectLst/>
                <a:latin typeface="+mn-lt"/>
                <a:ea typeface="+mn-ea"/>
                <a:cs typeface="+mn-cs"/>
              </a:rPr>
              <a:t>Size: Webb has an approximate 6.5-metre diameter primary mirror. Hubble’s mirror is a much smaller 2.4 metres in diameter, giving Webb around 6.25 times more collecting area!</a:t>
            </a:r>
            <a:br>
              <a:rPr lang="en-CA" sz="1200" kern="1200" dirty="0" smtClean="0">
                <a:solidFill>
                  <a:schemeClr val="tx1"/>
                </a:solidFill>
                <a:effectLst/>
                <a:latin typeface="+mn-lt"/>
                <a:ea typeface="+mn-ea"/>
                <a:cs typeface="+mn-cs"/>
              </a:rPr>
            </a:br>
            <a:endParaRPr lang="en-CA" sz="1200" kern="1200" dirty="0" smtClean="0">
              <a:solidFill>
                <a:schemeClr val="tx1"/>
              </a:solidFill>
              <a:effectLst/>
              <a:latin typeface="+mn-lt"/>
              <a:ea typeface="+mn-ea"/>
              <a:cs typeface="+mn-cs"/>
            </a:endParaRPr>
          </a:p>
          <a:p>
            <a:r>
              <a:rPr lang="en-CA" sz="1200" kern="1200" dirty="0" smtClean="0">
                <a:solidFill>
                  <a:schemeClr val="tx1"/>
                </a:solidFill>
                <a:effectLst/>
                <a:latin typeface="+mn-lt"/>
                <a:ea typeface="+mn-ea"/>
                <a:cs typeface="+mn-cs"/>
              </a:rPr>
              <a:t>Orbit: Hubble orbits Earth ~570 km above it. Webb will not orbit Earth: it will orbit the Earth–Sun L2 Lagrange point, 1.5 million km away.</a:t>
            </a:r>
          </a:p>
          <a:p>
            <a:endParaRPr lang="en-CA" sz="1200" kern="1200" noProof="0" dirty="0" smtClean="0">
              <a:solidFill>
                <a:schemeClr val="tx1"/>
              </a:solidFill>
              <a:effectLst/>
              <a:latin typeface="+mn-lt"/>
              <a:ea typeface="+mn-ea"/>
              <a:cs typeface="+mn-cs"/>
            </a:endParaRPr>
          </a:p>
          <a:p>
            <a:r>
              <a:rPr lang="en-CA" sz="1200" kern="1200" noProof="0" dirty="0" smtClean="0">
                <a:solidFill>
                  <a:schemeClr val="tx1"/>
                </a:solidFill>
                <a:effectLst/>
                <a:latin typeface="+mn-lt"/>
                <a:ea typeface="+mn-ea"/>
                <a:cs typeface="+mn-cs"/>
              </a:rPr>
              <a:t>Image credit: </a:t>
            </a:r>
            <a:r>
              <a:rPr lang="en-CA" sz="1200" b="0" i="0" kern="1200" dirty="0" smtClean="0">
                <a:solidFill>
                  <a:schemeClr val="tx1"/>
                </a:solidFill>
                <a:effectLst/>
                <a:latin typeface="+mn-lt"/>
                <a:ea typeface="+mn-ea"/>
                <a:cs typeface="+mn-cs"/>
              </a:rPr>
              <a:t>ESA/M. </a:t>
            </a:r>
            <a:r>
              <a:rPr lang="en-CA" sz="1200" b="0" i="0" kern="1200" dirty="0" err="1" smtClean="0">
                <a:solidFill>
                  <a:schemeClr val="tx1"/>
                </a:solidFill>
                <a:effectLst/>
                <a:latin typeface="+mn-lt"/>
                <a:ea typeface="+mn-ea"/>
                <a:cs typeface="+mn-cs"/>
              </a:rPr>
              <a:t>Kornmesser</a:t>
            </a:r>
            <a:endParaRPr lang="en-CA" sz="1200" kern="1200" noProof="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72235D2-8925-4FE7-BD48-1E8A16EF0986}" type="slidenum">
              <a:rPr lang="en-CA" smtClean="0"/>
              <a:t>11</a:t>
            </a:fld>
            <a:endParaRPr lang="en-CA"/>
          </a:p>
        </p:txBody>
      </p:sp>
    </p:spTree>
    <p:extLst>
      <p:ext uri="{BB962C8B-B14F-4D97-AF65-F5344CB8AC3E}">
        <p14:creationId xmlns:p14="http://schemas.microsoft.com/office/powerpoint/2010/main" val="23289676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noProof="0" dirty="0" smtClean="0"/>
              <a:t>Visible (left) vs. Infrared</a:t>
            </a:r>
            <a:r>
              <a:rPr lang="en-CA" baseline="0" noProof="0" dirty="0" smtClean="0"/>
              <a:t> (right)</a:t>
            </a:r>
          </a:p>
          <a:p>
            <a:endParaRPr lang="en-CA" baseline="0" noProof="0" dirty="0" smtClean="0"/>
          </a:p>
          <a:p>
            <a:r>
              <a:rPr lang="en-US" sz="1200" b="0" i="0" kern="1200" dirty="0" smtClean="0">
                <a:solidFill>
                  <a:schemeClr val="tx1"/>
                </a:solidFill>
                <a:effectLst/>
                <a:latin typeface="+mn-lt"/>
                <a:ea typeface="+mn-ea"/>
                <a:cs typeface="+mn-cs"/>
              </a:rPr>
              <a:t>The Pillars of Creation in the Eagle Nebula can be seen in visible (left) and infrared (right) light as observed by the Hubble Space Telescope. Observing infrared light allows scientists to penetrate the dust and study otherwise unseen parts of our universe. </a:t>
            </a: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Image credit: NASA/ESA/Hubble Heritage Team (</a:t>
            </a:r>
            <a:r>
              <a:rPr lang="en-US" dirty="0" err="1" smtClean="0"/>
              <a:t>STScI</a:t>
            </a:r>
            <a:r>
              <a:rPr lang="en-US" sz="1200" b="0" i="0" kern="1200" dirty="0" smtClean="0">
                <a:solidFill>
                  <a:schemeClr val="tx1"/>
                </a:solidFill>
                <a:effectLst/>
                <a:latin typeface="+mn-lt"/>
                <a:ea typeface="+mn-ea"/>
                <a:cs typeface="+mn-cs"/>
              </a:rPr>
              <a:t>/AURA)</a:t>
            </a:r>
            <a:endParaRPr lang="en-CA" noProof="0" dirty="0"/>
          </a:p>
        </p:txBody>
      </p:sp>
      <p:sp>
        <p:nvSpPr>
          <p:cNvPr id="4" name="Slide Number Placeholder 3"/>
          <p:cNvSpPr>
            <a:spLocks noGrp="1"/>
          </p:cNvSpPr>
          <p:nvPr>
            <p:ph type="sldNum" sz="quarter" idx="10"/>
          </p:nvPr>
        </p:nvSpPr>
        <p:spPr/>
        <p:txBody>
          <a:bodyPr/>
          <a:lstStyle/>
          <a:p>
            <a:fld id="{D72235D2-8925-4FE7-BD48-1E8A16EF0986}" type="slidenum">
              <a:rPr lang="en-CA" smtClean="0"/>
              <a:t>12</a:t>
            </a:fld>
            <a:endParaRPr lang="en-CA"/>
          </a:p>
        </p:txBody>
      </p:sp>
    </p:spTree>
    <p:extLst>
      <p:ext uri="{BB962C8B-B14F-4D97-AF65-F5344CB8AC3E}">
        <p14:creationId xmlns:p14="http://schemas.microsoft.com/office/powerpoint/2010/main" val="22777787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noProof="0" dirty="0" smtClean="0">
                <a:solidFill>
                  <a:schemeClr val="tx1"/>
                </a:solidFill>
                <a:effectLst/>
                <a:latin typeface="+mn-lt"/>
                <a:ea typeface="+mn-ea"/>
                <a:cs typeface="+mn-cs"/>
              </a:rPr>
              <a:t>Astronomy is one of the oldest sciences, practised around the world for millennia.</a:t>
            </a:r>
          </a:p>
          <a:p>
            <a:r>
              <a:rPr lang="en-CA" sz="1200" kern="1200" noProof="0" dirty="0" smtClean="0">
                <a:solidFill>
                  <a:schemeClr val="tx1"/>
                </a:solidFill>
                <a:effectLst/>
                <a:latin typeface="+mn-lt"/>
                <a:ea typeface="+mn-ea"/>
                <a:cs typeface="+mn-cs"/>
              </a:rPr>
              <a:t>Over time, researchers have developed more and more sophisticated methods to collect information about the planets, stars, and galaxies that surround us. We have some ground-based telescopes around the world that collect data every night. Another way of learning more about the universe is sending telescopes to space.</a:t>
            </a:r>
          </a:p>
          <a:p>
            <a:endParaRPr lang="en-US" sz="1200" kern="1200" baseline="0" noProof="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baseline="0" noProof="0" dirty="0" smtClean="0"/>
              <a:t>Image credits: </a:t>
            </a:r>
            <a:r>
              <a:rPr lang="en-US" sz="1200" baseline="0" dirty="0" smtClean="0">
                <a:effectLst/>
                <a:latin typeface="Calibri" panose="020F0502020204030204" pitchFamily="34" charset="0"/>
                <a:cs typeface="Times New Roman" panose="02020603050405020304" pitchFamily="18" charset="0"/>
              </a:rPr>
              <a:t>NASA/Hubble/ESA/</a:t>
            </a:r>
            <a:r>
              <a:rPr lang="en-US" sz="1200" baseline="0" dirty="0" err="1" smtClean="0">
                <a:effectLst/>
                <a:latin typeface="Calibri" panose="020F0502020204030204" pitchFamily="34" charset="0"/>
                <a:cs typeface="Times New Roman" panose="02020603050405020304" pitchFamily="18" charset="0"/>
              </a:rPr>
              <a:t>STScI</a:t>
            </a:r>
            <a:endParaRPr lang="en-US" baseline="0" dirty="0" smtClean="0"/>
          </a:p>
          <a:p>
            <a:endParaRPr lang="en-CA" baseline="0" noProof="0" dirty="0" smtClean="0"/>
          </a:p>
        </p:txBody>
      </p:sp>
      <p:sp>
        <p:nvSpPr>
          <p:cNvPr id="4" name="Slide Number Placeholder 3"/>
          <p:cNvSpPr>
            <a:spLocks noGrp="1"/>
          </p:cNvSpPr>
          <p:nvPr>
            <p:ph type="sldNum" sz="quarter" idx="10"/>
          </p:nvPr>
        </p:nvSpPr>
        <p:spPr/>
        <p:txBody>
          <a:bodyPr/>
          <a:lstStyle/>
          <a:p>
            <a:fld id="{D72235D2-8925-4FE7-BD48-1E8A16EF0986}" type="slidenum">
              <a:rPr lang="en-CA" smtClean="0"/>
              <a:t>2</a:t>
            </a:fld>
            <a:endParaRPr lang="en-CA"/>
          </a:p>
        </p:txBody>
      </p:sp>
    </p:spTree>
    <p:extLst>
      <p:ext uri="{BB962C8B-B14F-4D97-AF65-F5344CB8AC3E}">
        <p14:creationId xmlns:p14="http://schemas.microsoft.com/office/powerpoint/2010/main" val="5131860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noProof="0" dirty="0" smtClean="0">
                <a:solidFill>
                  <a:schemeClr val="tx1"/>
                </a:solidFill>
                <a:effectLst/>
                <a:latin typeface="+mn-lt"/>
                <a:ea typeface="+mn-ea"/>
                <a:cs typeface="+mn-cs"/>
              </a:rPr>
              <a:t>Now, comes a space telescope</a:t>
            </a:r>
            <a:r>
              <a:rPr lang="en-CA" sz="1200" kern="1200" baseline="0" noProof="0" dirty="0" smtClean="0">
                <a:solidFill>
                  <a:schemeClr val="tx1"/>
                </a:solidFill>
                <a:effectLst/>
                <a:latin typeface="+mn-lt"/>
                <a:ea typeface="+mn-ea"/>
                <a:cs typeface="+mn-cs"/>
              </a:rPr>
              <a:t> that opens a whole new chapter in astronomy: t</a:t>
            </a:r>
            <a:r>
              <a:rPr lang="en-CA" sz="1200" kern="1200" noProof="0" dirty="0" smtClean="0">
                <a:solidFill>
                  <a:schemeClr val="tx1"/>
                </a:solidFill>
                <a:effectLst/>
                <a:latin typeface="+mn-lt"/>
                <a:ea typeface="+mn-ea"/>
                <a:cs typeface="+mn-cs"/>
              </a:rPr>
              <a:t>he James Webb Space Telescope.</a:t>
            </a:r>
            <a:r>
              <a:rPr lang="en-CA" sz="1200" kern="1200" baseline="0" noProof="0" dirty="0" smtClean="0">
                <a:solidFill>
                  <a:schemeClr val="tx1"/>
                </a:solidFill>
                <a:effectLst/>
                <a:latin typeface="+mn-lt"/>
                <a:ea typeface="+mn-ea"/>
                <a:cs typeface="+mn-cs"/>
              </a:rPr>
              <a:t> </a:t>
            </a:r>
            <a:r>
              <a:rPr lang="en-CA" sz="1200" kern="1200" noProof="0" dirty="0" smtClean="0">
                <a:solidFill>
                  <a:schemeClr val="tx1"/>
                </a:solidFill>
                <a:effectLst/>
                <a:latin typeface="+mn-lt"/>
                <a:ea typeface="+mn-ea"/>
                <a:cs typeface="+mn-cs"/>
              </a:rPr>
              <a:t>Webb is an</a:t>
            </a:r>
            <a:r>
              <a:rPr lang="en-CA" sz="1200" kern="1200" baseline="0" noProof="0" dirty="0" smtClean="0">
                <a:solidFill>
                  <a:schemeClr val="tx1"/>
                </a:solidFill>
                <a:effectLst/>
                <a:latin typeface="+mn-lt"/>
                <a:ea typeface="+mn-ea"/>
                <a:cs typeface="+mn-cs"/>
              </a:rPr>
              <a:t> international collaboration</a:t>
            </a:r>
            <a:r>
              <a:rPr lang="en-CA" sz="1200" kern="1200" noProof="0" dirty="0" smtClean="0">
                <a:solidFill>
                  <a:schemeClr val="tx1"/>
                </a:solidFill>
                <a:effectLst/>
                <a:latin typeface="+mn-lt"/>
                <a:ea typeface="+mn-ea"/>
                <a:cs typeface="+mn-cs"/>
              </a:rPr>
              <a:t> between NASA, the European Space</a:t>
            </a:r>
            <a:r>
              <a:rPr lang="en-CA" sz="1200" kern="1200" baseline="0" noProof="0" dirty="0" smtClean="0">
                <a:solidFill>
                  <a:schemeClr val="tx1"/>
                </a:solidFill>
                <a:effectLst/>
                <a:latin typeface="+mn-lt"/>
                <a:ea typeface="+mn-ea"/>
                <a:cs typeface="+mn-cs"/>
              </a:rPr>
              <a:t> Agency</a:t>
            </a:r>
            <a:r>
              <a:rPr lang="en-CA" sz="1200" kern="1200" noProof="0" dirty="0" smtClean="0">
                <a:solidFill>
                  <a:schemeClr val="tx1"/>
                </a:solidFill>
                <a:effectLst/>
                <a:latin typeface="+mn-lt"/>
                <a:ea typeface="+mn-ea"/>
                <a:cs typeface="+mn-cs"/>
              </a:rPr>
              <a:t>, and the Canadian Space Agency.</a:t>
            </a:r>
            <a:br>
              <a:rPr lang="en-CA" sz="1200" kern="1200" noProof="0" dirty="0" smtClean="0">
                <a:solidFill>
                  <a:schemeClr val="tx1"/>
                </a:solidFill>
                <a:effectLst/>
                <a:latin typeface="+mn-lt"/>
                <a:ea typeface="+mn-ea"/>
                <a:cs typeface="+mn-cs"/>
              </a:rPr>
            </a:br>
            <a:endParaRPr lang="en-CA" sz="1200" kern="1200" noProof="0" dirty="0" smtClean="0">
              <a:solidFill>
                <a:schemeClr val="tx1"/>
              </a:solidFill>
              <a:effectLst/>
              <a:latin typeface="+mn-lt"/>
              <a:ea typeface="+mn-ea"/>
              <a:cs typeface="+mn-cs"/>
            </a:endParaRPr>
          </a:p>
          <a:p>
            <a:r>
              <a:rPr lang="en-CA" sz="1200" kern="1200" noProof="0" dirty="0" smtClean="0">
                <a:solidFill>
                  <a:schemeClr val="tx1"/>
                </a:solidFill>
                <a:effectLst/>
                <a:latin typeface="+mn-lt"/>
                <a:ea typeface="+mn-ea"/>
                <a:cs typeface="+mn-cs"/>
              </a:rPr>
              <a:t>1) </a:t>
            </a:r>
            <a:r>
              <a:rPr lang="en-CA" noProof="0" dirty="0" smtClean="0">
                <a:solidFill>
                  <a:schemeClr val="bg1"/>
                </a:solidFill>
              </a:rPr>
              <a:t>Webb is the most complex and powerful space telescope ever built. With its massive golden mirror, and by studying the universe in the infrared light, Webb can peer farther back in time and detect light from the earliest stars and</a:t>
            </a:r>
            <a:r>
              <a:rPr lang="en-CA" baseline="0" noProof="0" dirty="0" smtClean="0">
                <a:solidFill>
                  <a:schemeClr val="bg1"/>
                </a:solidFill>
              </a:rPr>
              <a:t> galaxies</a:t>
            </a:r>
            <a:r>
              <a:rPr lang="en-CA" noProof="0" dirty="0" smtClean="0">
                <a:solidFill>
                  <a:schemeClr val="bg1"/>
                </a:solidFill>
              </a:rPr>
              <a:t>.</a:t>
            </a:r>
          </a:p>
          <a:p>
            <a:r>
              <a:rPr lang="en-CA" noProof="0" dirty="0" smtClean="0">
                <a:solidFill>
                  <a:schemeClr val="bg1"/>
                </a:solidFill>
              </a:rPr>
              <a:t/>
            </a:r>
            <a:br>
              <a:rPr lang="en-CA" noProof="0" dirty="0" smtClean="0">
                <a:solidFill>
                  <a:schemeClr val="bg1"/>
                </a:solidFill>
              </a:rPr>
            </a:br>
            <a:r>
              <a:rPr lang="en-US" sz="1200" kern="1200" dirty="0" smtClean="0">
                <a:solidFill>
                  <a:schemeClr val="tx1"/>
                </a:solidFill>
                <a:effectLst/>
                <a:latin typeface="+mn-lt"/>
                <a:ea typeface="+mn-ea"/>
                <a:cs typeface="+mn-cs"/>
              </a:rPr>
              <a:t>2) Canada has contributed the Fine Guidance Sensor, the “eyes of the telescope,” and NIRISS, one of the four scientific instruments onboard.</a:t>
            </a:r>
            <a:r>
              <a:rPr lang="en-CA" noProof="0" dirty="0" smtClean="0">
                <a:solidFill>
                  <a:schemeClr val="bg1"/>
                </a:solidFill>
              </a:rPr>
              <a:t/>
            </a:r>
            <a:br>
              <a:rPr lang="en-CA" noProof="0" dirty="0" smtClean="0">
                <a:solidFill>
                  <a:schemeClr val="bg1"/>
                </a:solidFill>
              </a:rPr>
            </a:br>
            <a:endParaRPr lang="en-CA" noProof="0" dirty="0" smtClean="0">
              <a:solidFill>
                <a:schemeClr val="bg1"/>
              </a:solidFill>
            </a:endParaRPr>
          </a:p>
          <a:p>
            <a:r>
              <a:rPr lang="en-CA" noProof="0" dirty="0" smtClean="0">
                <a:solidFill>
                  <a:schemeClr val="bg1"/>
                </a:solidFill>
              </a:rPr>
              <a:t>3) This contribution</a:t>
            </a:r>
            <a:r>
              <a:rPr lang="en-CA" baseline="0" noProof="0" dirty="0" smtClean="0">
                <a:solidFill>
                  <a:schemeClr val="bg1"/>
                </a:solidFill>
              </a:rPr>
              <a:t> earns </a:t>
            </a:r>
            <a:r>
              <a:rPr lang="en-CA" noProof="0" dirty="0" smtClean="0">
                <a:solidFill>
                  <a:schemeClr val="bg1"/>
                </a:solidFill>
              </a:rPr>
              <a:t>Canadian</a:t>
            </a:r>
            <a:r>
              <a:rPr lang="en-CA" baseline="0" noProof="0" dirty="0" smtClean="0">
                <a:solidFill>
                  <a:schemeClr val="bg1"/>
                </a:solidFill>
              </a:rPr>
              <a:t> researchers </a:t>
            </a:r>
            <a:r>
              <a:rPr lang="en-CA" noProof="0" dirty="0" smtClean="0">
                <a:solidFill>
                  <a:schemeClr val="bg1"/>
                </a:solidFill>
              </a:rPr>
              <a:t>a piece of Webb’s exciting mission, giving them observation time that promises to revolutionize our understanding of the universe. </a:t>
            </a:r>
          </a:p>
          <a:p>
            <a:endParaRPr lang="en-US" sz="1200" kern="1200" noProof="0" dirty="0" smtClean="0">
              <a:solidFill>
                <a:schemeClr val="tx1"/>
              </a:solidFill>
              <a:effectLst/>
              <a:latin typeface="+mn-lt"/>
              <a:ea typeface="+mn-ea"/>
              <a:cs typeface="+mn-cs"/>
            </a:endParaRPr>
          </a:p>
          <a:p>
            <a:r>
              <a:rPr lang="en-US" sz="1200" kern="1200" noProof="0" dirty="0" smtClean="0">
                <a:solidFill>
                  <a:schemeClr val="tx1"/>
                </a:solidFill>
                <a:effectLst/>
                <a:latin typeface="+mn-lt"/>
                <a:ea typeface="+mn-ea"/>
                <a:cs typeface="+mn-cs"/>
              </a:rPr>
              <a:t>Image credit: NASA</a:t>
            </a:r>
            <a:endParaRPr lang="en-CA" sz="1200" kern="1200" noProof="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72235D2-8925-4FE7-BD48-1E8A16EF0986}" type="slidenum">
              <a:rPr lang="en-CA" smtClean="0"/>
              <a:t>3</a:t>
            </a:fld>
            <a:endParaRPr lang="en-CA"/>
          </a:p>
        </p:txBody>
      </p:sp>
    </p:spTree>
    <p:extLst>
      <p:ext uri="{BB962C8B-B14F-4D97-AF65-F5344CB8AC3E}">
        <p14:creationId xmlns:p14="http://schemas.microsoft.com/office/powerpoint/2010/main" val="609737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noProof="0" dirty="0" smtClean="0"/>
              <a:t>Webb’s destination is </a:t>
            </a:r>
            <a:r>
              <a:rPr lang="en-CA" baseline="0" noProof="0" dirty="0" smtClean="0"/>
              <a:t>a point in space called Lagrange 2, or L2 – one and a half million kilometres away from Earth. Its considerable distance from Earth means that it cannot be serviced in space.</a:t>
            </a:r>
          </a:p>
          <a:p>
            <a:endParaRPr lang="en-CA" baseline="0" noProof="0" dirty="0" smtClean="0"/>
          </a:p>
          <a:p>
            <a:r>
              <a:rPr lang="en-CA" sz="1200" kern="1200" noProof="0" dirty="0" smtClean="0">
                <a:solidFill>
                  <a:schemeClr val="tx1"/>
                </a:solidFill>
                <a:effectLst/>
                <a:latin typeface="+mn-lt"/>
                <a:ea typeface="+mn-ea"/>
                <a:cs typeface="+mn-cs"/>
              </a:rPr>
              <a:t>With Webb, astronomers will study every phase in cosmic history, from the light in the early universe from only a few hundred million years after the Big Bang and the formation of stellar systems to the search for clues of life on exoplanets and the evolution of our own solar system.</a:t>
            </a:r>
          </a:p>
          <a:p>
            <a:endParaRPr lang="en-US" sz="1200" kern="1200" baseline="0" noProof="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baseline="0" noProof="0" dirty="0" smtClean="0">
                <a:solidFill>
                  <a:schemeClr val="tx1"/>
                </a:solidFill>
                <a:effectLst/>
                <a:latin typeface="+mn-lt"/>
                <a:ea typeface="+mn-ea"/>
                <a:cs typeface="+mn-cs"/>
              </a:rPr>
              <a:t>Image text: </a:t>
            </a:r>
            <a:r>
              <a:rPr lang="en-US" sz="1200" dirty="0" smtClean="0">
                <a:solidFill>
                  <a:schemeClr val="bg1"/>
                </a:solidFill>
              </a:rPr>
              <a:t>From its vantage point 1.5 million km away from Earth, Webb will use </a:t>
            </a:r>
            <a:r>
              <a:rPr lang="en-US" sz="1200" b="1" dirty="0" smtClean="0">
                <a:solidFill>
                  <a:srgbClr val="FFC000"/>
                </a:solidFill>
              </a:rPr>
              <a:t>infrared light </a:t>
            </a:r>
            <a:r>
              <a:rPr lang="en-US" sz="1200" dirty="0" smtClean="0">
                <a:solidFill>
                  <a:schemeClr val="bg1"/>
                </a:solidFill>
              </a:rPr>
              <a:t>to study every phase in cosmic history.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smtClean="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effectLst/>
                <a:latin typeface="+mn-lt"/>
                <a:ea typeface="+mn-ea"/>
                <a:cs typeface="+mn-cs"/>
              </a:rPr>
              <a:t>The graphic illustrates the second Lagrange point, or L2, which is 1.5 million </a:t>
            </a:r>
            <a:r>
              <a:rPr lang="en-US" sz="1200" b="0" i="0" kern="1200" dirty="0" err="1" smtClean="0">
                <a:solidFill>
                  <a:schemeClr val="tx1"/>
                </a:solidFill>
                <a:effectLst/>
                <a:latin typeface="+mn-lt"/>
                <a:ea typeface="+mn-ea"/>
                <a:cs typeface="+mn-cs"/>
              </a:rPr>
              <a:t>kilometres</a:t>
            </a:r>
            <a:r>
              <a:rPr lang="en-US" sz="1200" b="0" i="0" kern="1200" dirty="0" smtClean="0">
                <a:solidFill>
                  <a:schemeClr val="tx1"/>
                </a:solidFill>
                <a:effectLst/>
                <a:latin typeface="+mn-lt"/>
                <a:ea typeface="+mn-ea"/>
                <a:cs typeface="+mn-cs"/>
              </a:rPr>
              <a:t> from Earth, opposite the Sun. The Sun and Earth are 150 million </a:t>
            </a:r>
            <a:r>
              <a:rPr lang="en-US" sz="1200" b="0" i="0" kern="1200" dirty="0" err="1" smtClean="0">
                <a:solidFill>
                  <a:schemeClr val="tx1"/>
                </a:solidFill>
                <a:effectLst/>
                <a:latin typeface="+mn-lt"/>
                <a:ea typeface="+mn-ea"/>
                <a:cs typeface="+mn-cs"/>
              </a:rPr>
              <a:t>kilometres</a:t>
            </a:r>
            <a:r>
              <a:rPr lang="en-US" sz="1200" b="0" i="0" kern="1200" dirty="0" smtClean="0">
                <a:solidFill>
                  <a:schemeClr val="tx1"/>
                </a:solidFill>
                <a:effectLst/>
                <a:latin typeface="+mn-lt"/>
                <a:ea typeface="+mn-ea"/>
                <a:cs typeface="+mn-cs"/>
              </a:rPr>
              <a:t> apart.</a:t>
            </a:r>
            <a:endParaRPr lang="en-CA" sz="1200" dirty="0" smtClean="0">
              <a:solidFill>
                <a:schemeClr val="bg1"/>
              </a:solidFill>
            </a:endParaRPr>
          </a:p>
          <a:p>
            <a:endParaRPr lang="en-US" baseline="0" noProof="0" dirty="0" smtClean="0"/>
          </a:p>
          <a:p>
            <a:r>
              <a:rPr lang="en-US" baseline="0" noProof="0" dirty="0" smtClean="0"/>
              <a:t>Image credit: ESA, CSA</a:t>
            </a:r>
            <a:endParaRPr lang="en-CA" baseline="0" noProof="0" dirty="0" smtClean="0"/>
          </a:p>
        </p:txBody>
      </p:sp>
      <p:sp>
        <p:nvSpPr>
          <p:cNvPr id="4" name="Slide Number Placeholder 3"/>
          <p:cNvSpPr>
            <a:spLocks noGrp="1"/>
          </p:cNvSpPr>
          <p:nvPr>
            <p:ph type="sldNum" sz="quarter" idx="10"/>
          </p:nvPr>
        </p:nvSpPr>
        <p:spPr/>
        <p:txBody>
          <a:bodyPr/>
          <a:lstStyle/>
          <a:p>
            <a:fld id="{D72235D2-8925-4FE7-BD48-1E8A16EF0986}" type="slidenum">
              <a:rPr lang="en-CA" smtClean="0"/>
              <a:t>4</a:t>
            </a:fld>
            <a:endParaRPr lang="en-CA" dirty="0"/>
          </a:p>
        </p:txBody>
      </p:sp>
    </p:spTree>
    <p:extLst>
      <p:ext uri="{BB962C8B-B14F-4D97-AF65-F5344CB8AC3E}">
        <p14:creationId xmlns:p14="http://schemas.microsoft.com/office/powerpoint/2010/main" val="42778615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1" kern="1200" noProof="0" dirty="0" smtClean="0">
                <a:solidFill>
                  <a:schemeClr val="tx1"/>
                </a:solidFill>
                <a:effectLst/>
                <a:latin typeface="+mn-lt"/>
                <a:ea typeface="+mn-ea"/>
                <a:cs typeface="+mn-cs"/>
              </a:rPr>
              <a:t>Canada’s role</a:t>
            </a:r>
            <a:endParaRPr lang="en-CA" sz="1200" kern="1200" noProof="0" dirty="0" smtClean="0">
              <a:solidFill>
                <a:schemeClr val="tx1"/>
              </a:solidFill>
              <a:effectLst/>
              <a:latin typeface="+mn-lt"/>
              <a:ea typeface="+mn-ea"/>
              <a:cs typeface="+mn-cs"/>
            </a:endParaRPr>
          </a:p>
          <a:p>
            <a:r>
              <a:rPr lang="en-CA" sz="1200" kern="1200" noProof="0" dirty="0" smtClean="0">
                <a:solidFill>
                  <a:schemeClr val="tx1"/>
                </a:solidFill>
                <a:effectLst/>
                <a:latin typeface="+mn-lt"/>
                <a:ea typeface="+mn-ea"/>
                <a:cs typeface="+mn-cs"/>
              </a:rPr>
              <a:t>The Canadian Space Agency is contributing two </a:t>
            </a:r>
            <a:r>
              <a:rPr lang="en-CA" noProof="0" dirty="0" smtClean="0"/>
              <a:t>highly </a:t>
            </a:r>
            <a:r>
              <a:rPr lang="en-CA" u="none" noProof="0" dirty="0" smtClean="0">
                <a:solidFill>
                  <a:srgbClr val="FF0000"/>
                </a:solidFill>
              </a:rPr>
              <a:t>important</a:t>
            </a:r>
            <a:r>
              <a:rPr lang="en-CA" noProof="0" dirty="0" smtClean="0"/>
              <a:t> </a:t>
            </a:r>
            <a:r>
              <a:rPr lang="en-CA" sz="1200" kern="1200" noProof="0" dirty="0" smtClean="0">
                <a:solidFill>
                  <a:schemeClr val="tx1"/>
                </a:solidFill>
                <a:effectLst/>
                <a:latin typeface="+mn-lt"/>
                <a:ea typeface="+mn-ea"/>
                <a:cs typeface="+mn-cs"/>
              </a:rPr>
              <a:t>elements, built by Canadian company COM</a:t>
            </a:r>
            <a:r>
              <a:rPr lang="en-CA" sz="1200" kern="1200" baseline="0" noProof="0" dirty="0" smtClean="0">
                <a:solidFill>
                  <a:schemeClr val="tx1"/>
                </a:solidFill>
                <a:effectLst/>
                <a:latin typeface="+mn-lt"/>
                <a:ea typeface="+mn-ea"/>
                <a:cs typeface="+mn-cs"/>
              </a:rPr>
              <a:t> DEV, </a:t>
            </a:r>
            <a:r>
              <a:rPr lang="en-CA" sz="1200" kern="1200" noProof="0" dirty="0" smtClean="0">
                <a:solidFill>
                  <a:schemeClr val="tx1"/>
                </a:solidFill>
                <a:effectLst/>
                <a:latin typeface="+mn-lt"/>
                <a:ea typeface="+mn-ea"/>
                <a:cs typeface="+mn-cs"/>
              </a:rPr>
              <a:t>now a division of Honeywell. </a:t>
            </a:r>
          </a:p>
          <a:p>
            <a:endParaRPr lang="en-CA" b="1" baseline="0" noProof="0" dirty="0" smtClean="0"/>
          </a:p>
          <a:p>
            <a:r>
              <a:rPr lang="en-CA" b="1" baseline="0" noProof="0" dirty="0" smtClean="0"/>
              <a:t>Contributing the Fine Guidance Sensor and the NIRISS instrument to Webb means that Canadian astronomers have an allotted time for observations.</a:t>
            </a:r>
            <a:r>
              <a:rPr lang="en-CA" baseline="0" noProof="0" dirty="0" smtClean="0"/>
              <a:t/>
            </a:r>
            <a:br>
              <a:rPr lang="en-CA" baseline="0" noProof="0" dirty="0" smtClean="0"/>
            </a:br>
            <a:endParaRPr lang="en-CA" baseline="0" noProof="0" dirty="0" smtClean="0"/>
          </a:p>
          <a:p>
            <a:r>
              <a:rPr lang="en-CA" sz="1200" b="0" i="0" kern="1200" noProof="0" dirty="0" smtClean="0">
                <a:solidFill>
                  <a:schemeClr val="tx1"/>
                </a:solidFill>
                <a:effectLst/>
                <a:latin typeface="+mn-lt"/>
                <a:ea typeface="+mn-ea"/>
                <a:cs typeface="+mn-cs"/>
              </a:rPr>
              <a:t>The Canadian-made FGS will allow Webb to:</a:t>
            </a:r>
          </a:p>
          <a:p>
            <a:r>
              <a:rPr lang="en-CA" sz="1200" b="0" i="0" kern="1200" noProof="0" dirty="0" smtClean="0">
                <a:solidFill>
                  <a:schemeClr val="tx1"/>
                </a:solidFill>
                <a:effectLst/>
                <a:latin typeface="+mn-lt"/>
                <a:ea typeface="+mn-ea"/>
                <a:cs typeface="+mn-cs"/>
              </a:rPr>
              <a:t>+ determine its own position in</a:t>
            </a:r>
            <a:r>
              <a:rPr lang="en-CA" sz="1200" b="0" i="0" kern="1200" baseline="0" noProof="0" dirty="0" smtClean="0">
                <a:solidFill>
                  <a:schemeClr val="tx1"/>
                </a:solidFill>
                <a:effectLst/>
                <a:latin typeface="+mn-lt"/>
                <a:ea typeface="+mn-ea"/>
                <a:cs typeface="+mn-cs"/>
              </a:rPr>
              <a:t> space; </a:t>
            </a:r>
            <a:endParaRPr lang="en-CA" sz="1200" b="0" i="0" kern="1200" noProof="0" dirty="0" smtClean="0">
              <a:solidFill>
                <a:schemeClr val="tx1"/>
              </a:solidFill>
              <a:effectLst/>
              <a:latin typeface="+mn-lt"/>
              <a:ea typeface="+mn-ea"/>
              <a:cs typeface="+mn-cs"/>
            </a:endParaRPr>
          </a:p>
          <a:p>
            <a:r>
              <a:rPr lang="en-CA" sz="1200" b="0" i="0" kern="1200" noProof="0" dirty="0" smtClean="0">
                <a:solidFill>
                  <a:schemeClr val="tx1"/>
                </a:solidFill>
                <a:effectLst/>
                <a:latin typeface="+mn-lt"/>
                <a:ea typeface="+mn-ea"/>
                <a:cs typeface="+mn-cs"/>
              </a:rPr>
              <a:t>+ locate and track its celestial targets;</a:t>
            </a:r>
            <a:r>
              <a:rPr lang="en-CA" sz="1200" b="0" i="0" kern="1200" baseline="0" noProof="0" dirty="0" smtClean="0">
                <a:solidFill>
                  <a:schemeClr val="tx1"/>
                </a:solidFill>
                <a:effectLst/>
                <a:latin typeface="+mn-lt"/>
                <a:ea typeface="+mn-ea"/>
                <a:cs typeface="+mn-cs"/>
              </a:rPr>
              <a:t> and </a:t>
            </a:r>
            <a:endParaRPr lang="en-CA" sz="1200" b="0" i="0" kern="1200" noProof="0" dirty="0" smtClean="0">
              <a:solidFill>
                <a:schemeClr val="tx1"/>
              </a:solidFill>
              <a:effectLst/>
              <a:latin typeface="+mn-lt"/>
              <a:ea typeface="+mn-ea"/>
              <a:cs typeface="+mn-cs"/>
            </a:endParaRPr>
          </a:p>
          <a:p>
            <a:r>
              <a:rPr lang="en-CA" sz="1200" b="0" i="0" kern="1200" noProof="0" dirty="0" smtClean="0">
                <a:solidFill>
                  <a:schemeClr val="tx1"/>
                </a:solidFill>
                <a:effectLst/>
                <a:latin typeface="+mn-lt"/>
                <a:ea typeface="+mn-ea"/>
                <a:cs typeface="+mn-cs"/>
              </a:rPr>
              <a:t>+ remain steady with very high precision, on specific targets.</a:t>
            </a:r>
          </a:p>
          <a:p>
            <a:r>
              <a:rPr lang="en-CA" sz="1200" b="0" i="0" kern="1200" noProof="0" dirty="0" smtClean="0">
                <a:solidFill>
                  <a:schemeClr val="tx1"/>
                </a:solidFill>
                <a:effectLst/>
                <a:latin typeface="+mn-lt"/>
                <a:ea typeface="+mn-ea"/>
                <a:cs typeface="+mn-cs"/>
              </a:rPr>
              <a:t>The FGS will play an important role in </a:t>
            </a:r>
            <a:r>
              <a:rPr lang="en-CA" sz="1200" b="1" i="0" kern="1200" noProof="0" dirty="0" smtClean="0">
                <a:solidFill>
                  <a:schemeClr val="tx1"/>
                </a:solidFill>
                <a:effectLst/>
                <a:latin typeface="+mn-lt"/>
                <a:ea typeface="+mn-ea"/>
                <a:cs typeface="+mn-cs"/>
              </a:rPr>
              <a:t>all scientific observations </a:t>
            </a:r>
            <a:r>
              <a:rPr lang="en-CA" sz="1200" b="0" i="0" kern="1200" noProof="0" dirty="0" smtClean="0">
                <a:solidFill>
                  <a:schemeClr val="tx1"/>
                </a:solidFill>
                <a:effectLst/>
                <a:latin typeface="+mn-lt"/>
                <a:ea typeface="+mn-ea"/>
                <a:cs typeface="+mn-cs"/>
              </a:rPr>
              <a:t>made by Webb and will help stabilize the telescope to ensure the collection of</a:t>
            </a:r>
            <a:r>
              <a:rPr lang="en-CA" sz="1200" b="1" i="0" kern="1200" noProof="0" dirty="0" smtClean="0">
                <a:solidFill>
                  <a:schemeClr val="tx1"/>
                </a:solidFill>
                <a:effectLst/>
                <a:latin typeface="+mn-lt"/>
                <a:ea typeface="+mn-ea"/>
                <a:cs typeface="+mn-cs"/>
              </a:rPr>
              <a:t> </a:t>
            </a:r>
            <a:r>
              <a:rPr lang="en-CA" sz="1200" b="0" i="0" kern="1200" noProof="0" dirty="0" smtClean="0">
                <a:solidFill>
                  <a:schemeClr val="tx1"/>
                </a:solidFill>
                <a:effectLst/>
                <a:latin typeface="+mn-lt"/>
                <a:ea typeface="+mn-ea"/>
                <a:cs typeface="+mn-cs"/>
              </a:rPr>
              <a:t>clear and detailed images. </a:t>
            </a:r>
          </a:p>
          <a:p>
            <a:endParaRPr lang="en-CA" noProof="0" dirty="0" smtClean="0"/>
          </a:p>
          <a:p>
            <a:r>
              <a:rPr lang="en-US" sz="1200" b="0" i="0" kern="1200" noProof="0" dirty="0" smtClean="0">
                <a:solidFill>
                  <a:schemeClr val="tx1"/>
                </a:solidFill>
                <a:effectLst/>
                <a:latin typeface="+mn-lt"/>
                <a:ea typeface="+mn-ea"/>
                <a:cs typeface="+mn-cs"/>
              </a:rPr>
              <a:t>Image credit: NASA</a:t>
            </a:r>
          </a:p>
          <a:p>
            <a:endParaRPr lang="en-US" sz="1200" b="0" i="0" kern="1200" noProof="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noProof="0" dirty="0" smtClean="0">
                <a:solidFill>
                  <a:schemeClr val="tx1"/>
                </a:solidFill>
                <a:effectLst/>
                <a:latin typeface="+mn-lt"/>
                <a:ea typeface="+mn-ea"/>
                <a:cs typeface="+mn-cs"/>
              </a:rPr>
              <a:t>Image text:</a:t>
            </a:r>
            <a:r>
              <a:rPr lang="en-US" sz="1200" b="0" i="0" kern="1200" baseline="0" noProof="0" dirty="0" smtClean="0">
                <a:solidFill>
                  <a:schemeClr val="tx1"/>
                </a:solidFill>
                <a:effectLst/>
                <a:latin typeface="+mn-lt"/>
                <a:ea typeface="+mn-ea"/>
                <a:cs typeface="+mn-cs"/>
              </a:rPr>
              <a:t> </a:t>
            </a:r>
            <a:r>
              <a:rPr lang="en-US" b="0" dirty="0" smtClean="0">
                <a:solidFill>
                  <a:schemeClr val="bg1"/>
                </a:solidFill>
              </a:rPr>
              <a:t>Canada has contributed the </a:t>
            </a:r>
            <a:r>
              <a:rPr lang="en-US" b="0" dirty="0" smtClean="0">
                <a:solidFill>
                  <a:srgbClr val="FFC000"/>
                </a:solidFill>
              </a:rPr>
              <a:t>Fine Guidance Sensor (FGS) </a:t>
            </a:r>
            <a:r>
              <a:rPr lang="en-US" b="0" dirty="0" smtClean="0">
                <a:solidFill>
                  <a:schemeClr val="bg1"/>
                </a:solidFill>
              </a:rPr>
              <a:t>and the</a:t>
            </a:r>
            <a:r>
              <a:rPr lang="en-US" b="0" baseline="0" dirty="0" smtClean="0">
                <a:solidFill>
                  <a:schemeClr val="bg1"/>
                </a:solidFill>
              </a:rPr>
              <a:t> </a:t>
            </a:r>
            <a:r>
              <a:rPr lang="en-US" b="0" dirty="0" smtClean="0">
                <a:solidFill>
                  <a:srgbClr val="FFC000"/>
                </a:solidFill>
              </a:rPr>
              <a:t>Near-Infrared Imager and </a:t>
            </a:r>
            <a:r>
              <a:rPr lang="en-US" b="0" dirty="0" err="1" smtClean="0">
                <a:solidFill>
                  <a:srgbClr val="FFC000"/>
                </a:solidFill>
              </a:rPr>
              <a:t>Slitless</a:t>
            </a:r>
            <a:r>
              <a:rPr lang="en-US" b="0" dirty="0" smtClean="0">
                <a:solidFill>
                  <a:srgbClr val="FFC000"/>
                </a:solidFill>
              </a:rPr>
              <a:t> Spectrograph (NIRISS) </a:t>
            </a:r>
            <a:r>
              <a:rPr lang="en-US" b="0" dirty="0" smtClean="0">
                <a:solidFill>
                  <a:schemeClr val="bg1"/>
                </a:solidFill>
              </a:rPr>
              <a:t>instrument.</a:t>
            </a:r>
          </a:p>
          <a:p>
            <a:endParaRPr lang="en-CA" sz="1200" b="0" i="0" kern="1200" noProof="0" dirty="0" smtClean="0">
              <a:solidFill>
                <a:schemeClr val="tx1"/>
              </a:solidFill>
              <a:effectLst/>
              <a:latin typeface="+mn-lt"/>
              <a:ea typeface="+mn-ea"/>
              <a:cs typeface="+mn-cs"/>
            </a:endParaRPr>
          </a:p>
          <a:p>
            <a:endParaRPr lang="en-CA" sz="1200" b="1" i="0" kern="1200" noProof="0" dirty="0" smtClean="0">
              <a:solidFill>
                <a:schemeClr val="tx1"/>
              </a:solidFill>
              <a:effectLst/>
              <a:latin typeface="+mn-lt"/>
              <a:ea typeface="+mn-ea"/>
              <a:cs typeface="+mn-cs"/>
            </a:endParaRPr>
          </a:p>
          <a:p>
            <a:endParaRPr lang="en-CA" b="1" dirty="0"/>
          </a:p>
        </p:txBody>
      </p:sp>
      <p:sp>
        <p:nvSpPr>
          <p:cNvPr id="4" name="Slide Number Placeholder 3"/>
          <p:cNvSpPr>
            <a:spLocks noGrp="1"/>
          </p:cNvSpPr>
          <p:nvPr>
            <p:ph type="sldNum" sz="quarter" idx="10"/>
          </p:nvPr>
        </p:nvSpPr>
        <p:spPr/>
        <p:txBody>
          <a:bodyPr/>
          <a:lstStyle/>
          <a:p>
            <a:fld id="{D72235D2-8925-4FE7-BD48-1E8A16EF0986}" type="slidenum">
              <a:rPr lang="en-CA" smtClean="0"/>
              <a:t>5</a:t>
            </a:fld>
            <a:endParaRPr lang="en-CA"/>
          </a:p>
        </p:txBody>
      </p:sp>
    </p:spTree>
    <p:extLst>
      <p:ext uri="{BB962C8B-B14F-4D97-AF65-F5344CB8AC3E}">
        <p14:creationId xmlns:p14="http://schemas.microsoft.com/office/powerpoint/2010/main" val="42377828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i="0" kern="1200" baseline="0" noProof="0" dirty="0" smtClean="0">
                <a:solidFill>
                  <a:schemeClr val="tx1"/>
                </a:solidFill>
                <a:effectLst/>
                <a:latin typeface="+mn-lt"/>
                <a:ea typeface="+mn-ea"/>
                <a:cs typeface="+mn-cs"/>
              </a:rPr>
              <a:t>The search for life in other worlds begins with the search for </a:t>
            </a:r>
            <a:r>
              <a:rPr lang="en-CA" sz="1200" b="1" i="0" kern="1200" baseline="0" noProof="0" dirty="0" smtClean="0">
                <a:solidFill>
                  <a:schemeClr val="tx1"/>
                </a:solidFill>
                <a:effectLst/>
                <a:latin typeface="+mn-lt"/>
                <a:ea typeface="+mn-ea"/>
                <a:cs typeface="+mn-cs"/>
              </a:rPr>
              <a:t>clues of life.</a:t>
            </a:r>
            <a:r>
              <a:rPr lang="en-CA" sz="1200" b="0" i="0" kern="1200" baseline="0" noProof="0" dirty="0" smtClean="0">
                <a:solidFill>
                  <a:schemeClr val="tx1"/>
                </a:solidFill>
                <a:effectLst/>
                <a:latin typeface="+mn-lt"/>
                <a:ea typeface="+mn-ea"/>
                <a:cs typeface="+mn-cs"/>
              </a:rPr>
              <a:t/>
            </a:r>
            <a:br>
              <a:rPr lang="en-CA" sz="1200" b="0" i="0" kern="1200" baseline="0" noProof="0" dirty="0" smtClean="0">
                <a:solidFill>
                  <a:schemeClr val="tx1"/>
                </a:solidFill>
                <a:effectLst/>
                <a:latin typeface="+mn-lt"/>
                <a:ea typeface="+mn-ea"/>
                <a:cs typeface="+mn-cs"/>
              </a:rPr>
            </a:br>
            <a:endParaRPr lang="en-CA" sz="1200" b="0" i="0" kern="1200" noProof="0" dirty="0" smtClean="0">
              <a:solidFill>
                <a:schemeClr val="tx1"/>
              </a:solidFill>
              <a:effectLst/>
              <a:latin typeface="+mn-lt"/>
              <a:ea typeface="+mn-ea"/>
              <a:cs typeface="+mn-cs"/>
            </a:endParaRPr>
          </a:p>
          <a:p>
            <a:r>
              <a:rPr lang="en-CA" sz="1200" b="0" i="0" kern="1200" noProof="0" dirty="0" smtClean="0">
                <a:solidFill>
                  <a:schemeClr val="tx1"/>
                </a:solidFill>
                <a:effectLst/>
                <a:latin typeface="+mn-lt"/>
                <a:ea typeface="+mn-ea"/>
                <a:cs typeface="+mn-cs"/>
              </a:rPr>
              <a:t>By</a:t>
            </a:r>
            <a:r>
              <a:rPr lang="en-CA" sz="1200" b="0" i="0" kern="1200" baseline="0" noProof="0" dirty="0" smtClean="0">
                <a:solidFill>
                  <a:schemeClr val="tx1"/>
                </a:solidFill>
                <a:effectLst/>
                <a:latin typeface="+mn-lt"/>
                <a:ea typeface="+mn-ea"/>
                <a:cs typeface="+mn-cs"/>
              </a:rPr>
              <a:t> measuring the unique properties of the light that filters through the atmosphere of an exoplanet as it passes in front of its host star, we can detect the presence of specific molecules in that atmosphere – similar to creating a fingerprint of each exoplanet. And seeing if it’s a match! </a:t>
            </a:r>
          </a:p>
          <a:p>
            <a:endParaRPr lang="en-CA" sz="1200" b="0" i="0" kern="1200" noProof="0" dirty="0" smtClean="0">
              <a:solidFill>
                <a:schemeClr val="tx1"/>
              </a:solidFill>
              <a:effectLst/>
              <a:latin typeface="+mn-lt"/>
              <a:ea typeface="+mn-ea"/>
              <a:cs typeface="+mn-cs"/>
            </a:endParaRPr>
          </a:p>
          <a:p>
            <a:r>
              <a:rPr lang="en-CA" sz="1200" b="0" i="0" kern="1200" noProof="0" dirty="0" smtClean="0">
                <a:solidFill>
                  <a:schemeClr val="tx1"/>
                </a:solidFill>
                <a:effectLst/>
                <a:latin typeface="+mn-lt"/>
                <a:ea typeface="+mn-ea"/>
                <a:cs typeface="+mn-cs"/>
              </a:rPr>
              <a:t>The Canadian NIRISS instrument will enable scientists to:</a:t>
            </a:r>
            <a:br>
              <a:rPr lang="en-CA" sz="1200" b="0" i="0" kern="1200" noProof="0" dirty="0" smtClean="0">
                <a:solidFill>
                  <a:schemeClr val="tx1"/>
                </a:solidFill>
                <a:effectLst/>
                <a:latin typeface="+mn-lt"/>
                <a:ea typeface="+mn-ea"/>
                <a:cs typeface="+mn-cs"/>
              </a:rPr>
            </a:br>
            <a:r>
              <a:rPr lang="en-CA" sz="1200" b="0" i="0" kern="1200" noProof="0" dirty="0" smtClean="0">
                <a:solidFill>
                  <a:schemeClr val="tx1"/>
                </a:solidFill>
                <a:effectLst/>
                <a:latin typeface="+mn-lt"/>
                <a:ea typeface="+mn-ea"/>
                <a:cs typeface="+mn-cs"/>
              </a:rPr>
              <a:t>+</a:t>
            </a:r>
            <a:r>
              <a:rPr lang="en-CA" sz="1200" b="0" i="0" kern="1200" baseline="0" noProof="0" dirty="0" smtClean="0">
                <a:solidFill>
                  <a:schemeClr val="tx1"/>
                </a:solidFill>
                <a:effectLst/>
                <a:latin typeface="+mn-lt"/>
                <a:ea typeface="+mn-ea"/>
                <a:cs typeface="+mn-cs"/>
              </a:rPr>
              <a:t> </a:t>
            </a:r>
            <a:r>
              <a:rPr lang="en-CA" sz="1200" b="0" i="0" kern="1200" noProof="0" dirty="0" smtClean="0">
                <a:solidFill>
                  <a:schemeClr val="tx1"/>
                </a:solidFill>
                <a:effectLst/>
                <a:latin typeface="+mn-lt"/>
                <a:ea typeface="+mn-ea"/>
                <a:cs typeface="+mn-cs"/>
              </a:rPr>
              <a:t>determine </a:t>
            </a:r>
            <a:r>
              <a:rPr lang="en-CA" sz="1200" b="1" i="0" kern="1200" noProof="0" dirty="0" smtClean="0">
                <a:solidFill>
                  <a:schemeClr val="tx1"/>
                </a:solidFill>
                <a:effectLst/>
                <a:latin typeface="+mn-lt"/>
                <a:ea typeface="+mn-ea"/>
                <a:cs typeface="+mn-cs"/>
              </a:rPr>
              <a:t>the composition of exoplanets’ atmospheres</a:t>
            </a:r>
            <a:r>
              <a:rPr lang="en-CA" sz="1200" b="0" i="0" kern="1200" noProof="0" dirty="0" smtClean="0">
                <a:solidFill>
                  <a:schemeClr val="tx1"/>
                </a:solidFill>
                <a:effectLst/>
                <a:latin typeface="+mn-lt"/>
                <a:ea typeface="+mn-ea"/>
                <a:cs typeface="+mn-cs"/>
              </a:rPr>
              <a:t>;</a:t>
            </a:r>
          </a:p>
          <a:p>
            <a:r>
              <a:rPr lang="en-CA" sz="1200" b="0" i="0" kern="1200" noProof="0" dirty="0" smtClean="0">
                <a:solidFill>
                  <a:schemeClr val="tx1"/>
                </a:solidFill>
                <a:effectLst/>
                <a:latin typeface="+mn-lt"/>
                <a:ea typeface="+mn-ea"/>
                <a:cs typeface="+mn-cs"/>
              </a:rPr>
              <a:t>+ observe </a:t>
            </a:r>
            <a:r>
              <a:rPr lang="en-CA" sz="1200" b="1" i="0" kern="1200" noProof="0" dirty="0" smtClean="0">
                <a:solidFill>
                  <a:schemeClr val="tx1"/>
                </a:solidFill>
                <a:effectLst/>
                <a:latin typeface="+mn-lt"/>
                <a:ea typeface="+mn-ea"/>
                <a:cs typeface="+mn-cs"/>
              </a:rPr>
              <a:t>distant galaxies</a:t>
            </a:r>
            <a:r>
              <a:rPr lang="en-CA" sz="1200" b="0" i="0" kern="1200" noProof="0" dirty="0" smtClean="0">
                <a:solidFill>
                  <a:schemeClr val="tx1"/>
                </a:solidFill>
                <a:effectLst/>
                <a:latin typeface="+mn-lt"/>
                <a:ea typeface="+mn-ea"/>
                <a:cs typeface="+mn-cs"/>
              </a:rPr>
              <a:t>; and </a:t>
            </a:r>
            <a:br>
              <a:rPr lang="en-CA" sz="1200" b="0" i="0" kern="1200" noProof="0" dirty="0" smtClean="0">
                <a:solidFill>
                  <a:schemeClr val="tx1"/>
                </a:solidFill>
                <a:effectLst/>
                <a:latin typeface="+mn-lt"/>
                <a:ea typeface="+mn-ea"/>
                <a:cs typeface="+mn-cs"/>
              </a:rPr>
            </a:br>
            <a:r>
              <a:rPr lang="en-CA" sz="1200" b="0" i="0" kern="1200" noProof="0" dirty="0" smtClean="0">
                <a:solidFill>
                  <a:schemeClr val="tx1"/>
                </a:solidFill>
                <a:effectLst/>
                <a:latin typeface="+mn-lt"/>
                <a:ea typeface="+mn-ea"/>
                <a:cs typeface="+mn-cs"/>
              </a:rPr>
              <a:t>+ </a:t>
            </a:r>
            <a:r>
              <a:rPr lang="en-CA" sz="1200" b="1" i="0" kern="1200" noProof="0" dirty="0" smtClean="0">
                <a:solidFill>
                  <a:schemeClr val="tx1"/>
                </a:solidFill>
                <a:effectLst/>
                <a:latin typeface="+mn-lt"/>
                <a:ea typeface="+mn-ea"/>
                <a:cs typeface="+mn-cs"/>
              </a:rPr>
              <a:t>examine faint light sources in the vicinity of bright objects</a:t>
            </a:r>
            <a:r>
              <a:rPr lang="en-CA" sz="1200" b="0" i="0" kern="1200" noProof="0" dirty="0" smtClean="0">
                <a:solidFill>
                  <a:schemeClr val="tx1"/>
                </a:solidFill>
                <a:effectLst/>
                <a:latin typeface="+mn-lt"/>
                <a:ea typeface="+mn-ea"/>
                <a:cs typeface="+mn-cs"/>
              </a:rPr>
              <a:t>.</a:t>
            </a:r>
          </a:p>
          <a:p>
            <a:endParaRPr lang="en-US" sz="1200" b="1"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Image</a:t>
            </a:r>
            <a:r>
              <a:rPr lang="en-US" sz="1200" b="0" i="0" kern="1200" baseline="0" dirty="0" smtClean="0">
                <a:solidFill>
                  <a:schemeClr val="tx1"/>
                </a:solidFill>
                <a:effectLst/>
                <a:latin typeface="+mn-lt"/>
                <a:ea typeface="+mn-ea"/>
                <a:cs typeface="+mn-cs"/>
              </a:rPr>
              <a:t> credit: </a:t>
            </a:r>
            <a:r>
              <a:rPr lang="de-DE" sz="1200" b="0" i="0" kern="1200" dirty="0" smtClean="0">
                <a:solidFill>
                  <a:schemeClr val="tx1"/>
                </a:solidFill>
                <a:effectLst/>
                <a:latin typeface="+mn-lt"/>
                <a:ea typeface="+mn-ea"/>
                <a:cs typeface="+mn-cs"/>
              </a:rPr>
              <a:t>Christine </a:t>
            </a:r>
            <a:r>
              <a:rPr lang="de-DE" sz="1200" b="0" i="0" kern="1200" dirty="0" err="1" smtClean="0">
                <a:solidFill>
                  <a:schemeClr val="tx1"/>
                </a:solidFill>
                <a:effectLst/>
                <a:latin typeface="+mn-lt"/>
                <a:ea typeface="+mn-ea"/>
                <a:cs typeface="+mn-cs"/>
              </a:rPr>
              <a:t>Daniloff</a:t>
            </a:r>
            <a:r>
              <a:rPr lang="de-DE" sz="1200" b="0" i="0" kern="1200" dirty="0" smtClean="0">
                <a:solidFill>
                  <a:schemeClr val="tx1"/>
                </a:solidFill>
                <a:effectLst/>
                <a:latin typeface="+mn-lt"/>
                <a:ea typeface="+mn-ea"/>
                <a:cs typeface="+mn-cs"/>
              </a:rPr>
              <a:t>/</a:t>
            </a:r>
            <a:r>
              <a:rPr lang="de-DE" dirty="0" smtClean="0"/>
              <a:t>MIT</a:t>
            </a:r>
            <a:r>
              <a:rPr lang="de-DE" sz="1200" b="0" i="0" kern="1200" dirty="0" smtClean="0">
                <a:solidFill>
                  <a:schemeClr val="tx1"/>
                </a:solidFill>
                <a:effectLst/>
                <a:latin typeface="+mn-lt"/>
                <a:ea typeface="+mn-ea"/>
                <a:cs typeface="+mn-cs"/>
              </a:rPr>
              <a:t>, Julien de </a:t>
            </a:r>
            <a:r>
              <a:rPr lang="de-DE" sz="1200" b="0" i="0" kern="1200" dirty="0" err="1" smtClean="0">
                <a:solidFill>
                  <a:schemeClr val="tx1"/>
                </a:solidFill>
                <a:effectLst/>
                <a:latin typeface="+mn-lt"/>
                <a:ea typeface="+mn-ea"/>
                <a:cs typeface="+mn-cs"/>
              </a:rPr>
              <a:t>Wit</a:t>
            </a:r>
            <a:endParaRPr lang="de-DE" sz="1200" b="0" i="0" kern="1200" dirty="0" smtClean="0">
              <a:solidFill>
                <a:schemeClr val="tx1"/>
              </a:solidFill>
              <a:effectLst/>
              <a:latin typeface="+mn-lt"/>
              <a:ea typeface="+mn-ea"/>
              <a:cs typeface="+mn-cs"/>
            </a:endParaRPr>
          </a:p>
          <a:p>
            <a:endParaRPr lang="de-DE" sz="1200" b="0" i="0" kern="1200" dirty="0" smtClean="0">
              <a:solidFill>
                <a:schemeClr val="tx1"/>
              </a:solidFill>
              <a:effectLst/>
              <a:latin typeface="+mn-lt"/>
              <a:ea typeface="+mn-ea"/>
              <a:cs typeface="+mn-cs"/>
            </a:endParaRPr>
          </a:p>
          <a:p>
            <a:r>
              <a:rPr lang="de-DE" sz="1200" b="0" i="0" kern="1200" dirty="0" smtClean="0">
                <a:solidFill>
                  <a:schemeClr val="tx1"/>
                </a:solidFill>
                <a:effectLst/>
                <a:latin typeface="+mn-lt"/>
                <a:ea typeface="+mn-ea"/>
                <a:cs typeface="+mn-cs"/>
              </a:rPr>
              <a:t>Image </a:t>
            </a:r>
            <a:r>
              <a:rPr lang="de-DE" sz="1200" b="0" i="0" kern="1200" dirty="0" err="1" smtClean="0">
                <a:solidFill>
                  <a:schemeClr val="tx1"/>
                </a:solidFill>
                <a:effectLst/>
                <a:latin typeface="+mn-lt"/>
                <a:ea typeface="+mn-ea"/>
                <a:cs typeface="+mn-cs"/>
              </a:rPr>
              <a:t>text</a:t>
            </a:r>
            <a:r>
              <a:rPr lang="de-DE" sz="1200" b="0" i="0" kern="1200" dirty="0" smtClean="0">
                <a:solidFill>
                  <a:schemeClr val="tx1"/>
                </a:solidFill>
                <a:effectLst/>
                <a:latin typeface="+mn-lt"/>
                <a:ea typeface="+mn-ea"/>
                <a:cs typeface="+mn-cs"/>
              </a:rPr>
              <a:t>: </a:t>
            </a:r>
            <a:r>
              <a:rPr lang="en-US" sz="1200" b="0" dirty="0" smtClean="0">
                <a:solidFill>
                  <a:schemeClr val="bg1"/>
                </a:solidFill>
              </a:rPr>
              <a:t>NIRISS measures the unique atmospheric fingerprint (spectrum) </a:t>
            </a:r>
          </a:p>
          <a:p>
            <a:r>
              <a:rPr lang="en-US" sz="1200" b="0" dirty="0" smtClean="0">
                <a:solidFill>
                  <a:schemeClr val="bg1"/>
                </a:solidFill>
              </a:rPr>
              <a:t>of planets orbiting distant stars. Using Webb, scientists could find </a:t>
            </a:r>
            <a:r>
              <a:rPr lang="en-US" sz="1200" b="0" dirty="0" smtClean="0">
                <a:solidFill>
                  <a:srgbClr val="FFC000"/>
                </a:solidFill>
              </a:rPr>
              <a:t>habitable exoplanets </a:t>
            </a:r>
            <a:r>
              <a:rPr lang="en-US" sz="1200" b="0" dirty="0" smtClean="0">
                <a:solidFill>
                  <a:schemeClr val="bg1"/>
                </a:solidFill>
              </a:rPr>
              <a:t>if their spectra reveal the presence of important molecules like </a:t>
            </a:r>
            <a:r>
              <a:rPr lang="en-US" sz="1200" b="0" dirty="0" smtClean="0">
                <a:solidFill>
                  <a:srgbClr val="FFC000"/>
                </a:solidFill>
              </a:rPr>
              <a:t>water, carbon dioxide, methane and oxygen </a:t>
            </a:r>
            <a:r>
              <a:rPr lang="en-US" sz="1200" b="0" dirty="0" smtClean="0">
                <a:solidFill>
                  <a:schemeClr val="bg1"/>
                </a:solidFill>
              </a:rPr>
              <a:t>in their atmospheres.</a:t>
            </a:r>
          </a:p>
          <a:p>
            <a:endParaRPr lang="en-US" sz="1200" b="0" i="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72235D2-8925-4FE7-BD48-1E8A16EF0986}" type="slidenum">
              <a:rPr lang="en-CA" smtClean="0"/>
              <a:t>6</a:t>
            </a:fld>
            <a:endParaRPr lang="en-CA"/>
          </a:p>
        </p:txBody>
      </p:sp>
    </p:spTree>
    <p:extLst>
      <p:ext uri="{BB962C8B-B14F-4D97-AF65-F5344CB8AC3E}">
        <p14:creationId xmlns:p14="http://schemas.microsoft.com/office/powerpoint/2010/main" val="25484344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noProof="0" dirty="0" smtClean="0">
                <a:solidFill>
                  <a:schemeClr val="tx1"/>
                </a:solidFill>
                <a:effectLst/>
                <a:latin typeface="+mn-lt"/>
                <a:ea typeface="+mn-ea"/>
                <a:cs typeface="+mn-cs"/>
              </a:rPr>
              <a:t>From a science perspective, Webb represents the beginning of a new chapter in astronomy, and promises to really deepen our understanding of the cosmos. </a:t>
            </a:r>
          </a:p>
          <a:p>
            <a:r>
              <a:rPr lang="en-CA" sz="1200" kern="1200" noProof="0" dirty="0" smtClean="0">
                <a:solidFill>
                  <a:schemeClr val="tx1"/>
                </a:solidFill>
                <a:effectLst/>
                <a:latin typeface="+mn-lt"/>
                <a:ea typeface="+mn-ea"/>
                <a:cs typeface="+mn-cs"/>
              </a:rPr>
              <a:t>Webb has four main science objectives:</a:t>
            </a:r>
          </a:p>
          <a:p>
            <a:pPr lvl="0"/>
            <a:r>
              <a:rPr lang="en-CA" sz="1200" b="1" kern="1200" noProof="0" dirty="0" smtClean="0">
                <a:solidFill>
                  <a:schemeClr val="tx1"/>
                </a:solidFill>
                <a:effectLst/>
                <a:latin typeface="+mn-lt"/>
                <a:ea typeface="+mn-ea"/>
                <a:cs typeface="+mn-cs"/>
              </a:rPr>
              <a:t>OTHER WORLDS </a:t>
            </a:r>
            <a:endParaRPr lang="en-CA" sz="1200" kern="1200" noProof="0" dirty="0" smtClean="0">
              <a:solidFill>
                <a:schemeClr val="tx1"/>
              </a:solidFill>
              <a:effectLst/>
              <a:latin typeface="+mn-lt"/>
              <a:ea typeface="+mn-ea"/>
              <a:cs typeface="+mn-cs"/>
            </a:endParaRPr>
          </a:p>
          <a:p>
            <a:r>
              <a:rPr lang="en-CA" sz="1200" kern="1200" noProof="0" dirty="0" smtClean="0">
                <a:solidFill>
                  <a:schemeClr val="tx1"/>
                </a:solidFill>
                <a:effectLst/>
                <a:latin typeface="+mn-lt"/>
                <a:ea typeface="+mn-ea"/>
                <a:cs typeface="+mn-cs"/>
              </a:rPr>
              <a:t>Looking outwards from Earth, Webb will observe some of the planets of our own solar system, and some of their moons: for example, Saturn’s icy moon Enceladus. Farther from home, we know of over 4000 exoplanets with likely thousands more to discover.</a:t>
            </a:r>
          </a:p>
          <a:p>
            <a:pPr lvl="0"/>
            <a:r>
              <a:rPr lang="en-CA" sz="1200" b="1" kern="1200" noProof="0" dirty="0" smtClean="0">
                <a:solidFill>
                  <a:schemeClr val="tx1"/>
                </a:solidFill>
                <a:effectLst/>
                <a:latin typeface="+mn-lt"/>
                <a:ea typeface="+mn-ea"/>
                <a:cs typeface="+mn-cs"/>
              </a:rPr>
              <a:t>LIFECYCLE OF STARS</a:t>
            </a:r>
            <a:r>
              <a:rPr lang="en-CA" sz="1200" kern="1200" noProof="0" dirty="0" smtClean="0">
                <a:solidFill>
                  <a:schemeClr val="tx1"/>
                </a:solidFill>
                <a:effectLst/>
                <a:latin typeface="+mn-lt"/>
                <a:ea typeface="+mn-ea"/>
                <a:cs typeface="+mn-cs"/>
              </a:rPr>
              <a:t> </a:t>
            </a:r>
          </a:p>
          <a:p>
            <a:r>
              <a:rPr lang="en-CA" sz="1200" kern="1200" noProof="0" dirty="0" smtClean="0">
                <a:solidFill>
                  <a:schemeClr val="tx1"/>
                </a:solidFill>
                <a:effectLst/>
                <a:latin typeface="+mn-lt"/>
                <a:ea typeface="+mn-ea"/>
                <a:cs typeface="+mn-cs"/>
              </a:rPr>
              <a:t>Certain areas are known as star nurseries, star-forming regions like the red portion of this image. </a:t>
            </a:r>
            <a:br>
              <a:rPr lang="en-CA" sz="1200" kern="1200" noProof="0" dirty="0" smtClean="0">
                <a:solidFill>
                  <a:schemeClr val="tx1"/>
                </a:solidFill>
                <a:effectLst/>
                <a:latin typeface="+mn-lt"/>
                <a:ea typeface="+mn-ea"/>
                <a:cs typeface="+mn-cs"/>
              </a:rPr>
            </a:br>
            <a:r>
              <a:rPr lang="en-CA" sz="1200" kern="1200" noProof="0" dirty="0" smtClean="0">
                <a:solidFill>
                  <a:schemeClr val="tx1"/>
                </a:solidFill>
                <a:effectLst/>
                <a:latin typeface="+mn-lt"/>
                <a:ea typeface="+mn-ea"/>
                <a:cs typeface="+mn-cs"/>
              </a:rPr>
              <a:t>Webb will give us new insight about how stars begin to form, evolve over their lifetime, and how they run out of fuel and eventually die. </a:t>
            </a:r>
          </a:p>
          <a:p>
            <a:pPr lvl="0"/>
            <a:r>
              <a:rPr lang="en-CA" sz="1200" b="1" kern="1200" noProof="0" dirty="0" smtClean="0">
                <a:solidFill>
                  <a:schemeClr val="tx1"/>
                </a:solidFill>
                <a:effectLst/>
                <a:latin typeface="+mn-lt"/>
                <a:ea typeface="+mn-ea"/>
                <a:cs typeface="+mn-cs"/>
              </a:rPr>
              <a:t>EARLY UNIVERSE</a:t>
            </a:r>
            <a:endParaRPr lang="en-CA" sz="1200" kern="1200" noProof="0" dirty="0" smtClean="0">
              <a:solidFill>
                <a:schemeClr val="tx1"/>
              </a:solidFill>
              <a:effectLst/>
              <a:latin typeface="+mn-lt"/>
              <a:ea typeface="+mn-ea"/>
              <a:cs typeface="+mn-cs"/>
            </a:endParaRPr>
          </a:p>
          <a:p>
            <a:r>
              <a:rPr lang="en-CA" sz="1200" kern="1200" noProof="0" dirty="0" smtClean="0">
                <a:solidFill>
                  <a:schemeClr val="tx1"/>
                </a:solidFill>
                <a:effectLst/>
                <a:latin typeface="+mn-lt"/>
                <a:ea typeface="+mn-ea"/>
                <a:cs typeface="+mn-cs"/>
              </a:rPr>
              <a:t>Webb will look back in time to observe some of the oldest light of the early universe. </a:t>
            </a:r>
          </a:p>
          <a:p>
            <a:pPr lvl="0"/>
            <a:r>
              <a:rPr lang="en-CA" sz="1200" b="1" kern="1200" noProof="0" dirty="0" smtClean="0">
                <a:solidFill>
                  <a:schemeClr val="tx1"/>
                </a:solidFill>
                <a:effectLst/>
                <a:latin typeface="+mn-lt"/>
                <a:ea typeface="+mn-ea"/>
                <a:cs typeface="+mn-cs"/>
              </a:rPr>
              <a:t>GALAXIES OVER TIME</a:t>
            </a:r>
            <a:endParaRPr lang="en-CA" sz="1200" kern="1200" noProof="0" dirty="0" smtClean="0">
              <a:solidFill>
                <a:schemeClr val="tx1"/>
              </a:solidFill>
              <a:effectLst/>
              <a:latin typeface="+mn-lt"/>
              <a:ea typeface="+mn-ea"/>
              <a:cs typeface="+mn-cs"/>
            </a:endParaRPr>
          </a:p>
          <a:p>
            <a:r>
              <a:rPr lang="en-CA" sz="1200" kern="1200" noProof="0" dirty="0" smtClean="0">
                <a:solidFill>
                  <a:schemeClr val="tx1"/>
                </a:solidFill>
                <a:effectLst/>
                <a:latin typeface="+mn-lt"/>
                <a:ea typeface="+mn-ea"/>
                <a:cs typeface="+mn-cs"/>
              </a:rPr>
              <a:t>Because Webb’s powerful gaze acts like a time machine, allowing us to see the universe as it used to be, the space telescope will allow us to observe galaxies over time.</a:t>
            </a:r>
          </a:p>
          <a:p>
            <a:r>
              <a:rPr lang="en-CA" sz="1200" kern="1200" noProof="0" dirty="0" smtClean="0">
                <a:solidFill>
                  <a:schemeClr val="tx1"/>
                </a:solidFill>
                <a:effectLst/>
                <a:latin typeface="+mn-lt"/>
                <a:ea typeface="+mn-ea"/>
                <a:cs typeface="+mn-cs"/>
              </a:rPr>
              <a:t>Galaxies are subject to the powerful gravitational forces that sometimes bring them into contact with one another, where they often merge. This will happen to our Milky Way and our closest galactic neighbour, Andromeda Galaxy. </a:t>
            </a:r>
          </a:p>
          <a:p>
            <a:endParaRPr lang="en-US" baseline="0" dirty="0" smtClean="0"/>
          </a:p>
          <a:p>
            <a:r>
              <a:rPr lang="en-US" baseline="0" dirty="0" smtClean="0"/>
              <a:t>Image credits: NASA/ESA/</a:t>
            </a:r>
            <a:r>
              <a:rPr lang="en-US" baseline="0" dirty="0" err="1" smtClean="0"/>
              <a:t>STScI</a:t>
            </a:r>
            <a:r>
              <a:rPr lang="en-US" baseline="0" dirty="0" smtClean="0"/>
              <a:t> </a:t>
            </a:r>
          </a:p>
          <a:p>
            <a:endParaRPr lang="en-US" baseline="0" dirty="0" smtClean="0"/>
          </a:p>
          <a:p>
            <a:r>
              <a:rPr lang="en-US" baseline="0" dirty="0" smtClean="0"/>
              <a:t>Image text: Webb: A New Chapter in Astronomy. Other worlds, Star lifecycle, Early universe, Galaxies over time. </a:t>
            </a:r>
          </a:p>
        </p:txBody>
      </p:sp>
      <p:sp>
        <p:nvSpPr>
          <p:cNvPr id="4" name="Slide Number Placeholder 3"/>
          <p:cNvSpPr>
            <a:spLocks noGrp="1"/>
          </p:cNvSpPr>
          <p:nvPr>
            <p:ph type="sldNum" sz="quarter" idx="10"/>
          </p:nvPr>
        </p:nvSpPr>
        <p:spPr/>
        <p:txBody>
          <a:bodyPr/>
          <a:lstStyle/>
          <a:p>
            <a:fld id="{D72235D2-8925-4FE7-BD48-1E8A16EF0986}" type="slidenum">
              <a:rPr lang="en-CA" smtClean="0"/>
              <a:t>7</a:t>
            </a:fld>
            <a:endParaRPr lang="en-CA"/>
          </a:p>
        </p:txBody>
      </p:sp>
    </p:spTree>
    <p:extLst>
      <p:ext uri="{BB962C8B-B14F-4D97-AF65-F5344CB8AC3E}">
        <p14:creationId xmlns:p14="http://schemas.microsoft.com/office/powerpoint/2010/main" val="3407659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noProof="0" dirty="0" smtClean="0">
                <a:solidFill>
                  <a:schemeClr val="tx1"/>
                </a:solidFill>
                <a:effectLst/>
                <a:latin typeface="+mn-lt"/>
                <a:ea typeface="+mn-ea"/>
                <a:cs typeface="+mn-cs"/>
              </a:rPr>
              <a:t>NASA, ESA</a:t>
            </a:r>
            <a:r>
              <a:rPr lang="en-CA" sz="1200" kern="1200" baseline="0" noProof="0" dirty="0" smtClean="0">
                <a:solidFill>
                  <a:schemeClr val="tx1"/>
                </a:solidFill>
                <a:effectLst/>
                <a:latin typeface="+mn-lt"/>
                <a:ea typeface="+mn-ea"/>
                <a:cs typeface="+mn-cs"/>
              </a:rPr>
              <a:t> and the Canadian Space Agency have come together and built the world’s most complex and powerful space telescope. </a:t>
            </a:r>
            <a:br>
              <a:rPr lang="en-CA" sz="1200" kern="1200" baseline="0" noProof="0" dirty="0" smtClean="0">
                <a:solidFill>
                  <a:schemeClr val="tx1"/>
                </a:solidFill>
                <a:effectLst/>
                <a:latin typeface="+mn-lt"/>
                <a:ea typeface="+mn-ea"/>
                <a:cs typeface="+mn-cs"/>
              </a:rPr>
            </a:br>
            <a:endParaRPr lang="en-CA" sz="1200" kern="1200" baseline="0" noProof="0" dirty="0" smtClean="0">
              <a:solidFill>
                <a:schemeClr val="tx1"/>
              </a:solidFill>
              <a:effectLst/>
              <a:latin typeface="+mn-lt"/>
              <a:ea typeface="+mn-ea"/>
              <a:cs typeface="+mn-cs"/>
            </a:endParaRPr>
          </a:p>
          <a:p>
            <a:r>
              <a:rPr lang="en-CA" sz="1200" kern="1200" baseline="0" noProof="0" dirty="0" smtClean="0">
                <a:solidFill>
                  <a:schemeClr val="tx1"/>
                </a:solidFill>
                <a:effectLst/>
                <a:latin typeface="+mn-lt"/>
                <a:ea typeface="+mn-ea"/>
                <a:cs typeface="+mn-cs"/>
              </a:rPr>
              <a:t>Canada contributed the Fine Guidance Sensor and one of the four scientific instruments.. Thanks to this contribution, Canadian astronomers and scientists will take part in Webb’s exciting science mission that promises to revolutionize our understanding of the universe.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kern="1200" baseline="0" noProof="0" dirty="0" smtClean="0">
                <a:solidFill>
                  <a:schemeClr val="tx1"/>
                </a:solidFill>
                <a:effectLst/>
                <a:latin typeface="+mn-lt"/>
                <a:ea typeface="+mn-ea"/>
                <a:cs typeface="+mn-cs"/>
              </a:rPr>
              <a:t/>
            </a:r>
            <a:br>
              <a:rPr lang="en-CA" sz="1200" kern="1200" baseline="0" noProof="0" dirty="0" smtClean="0">
                <a:solidFill>
                  <a:schemeClr val="tx1"/>
                </a:solidFill>
                <a:effectLst/>
                <a:latin typeface="+mn-lt"/>
                <a:ea typeface="+mn-ea"/>
                <a:cs typeface="+mn-cs"/>
              </a:rPr>
            </a:br>
            <a:r>
              <a:rPr lang="en-CA" baseline="0" noProof="0" dirty="0" smtClean="0"/>
              <a:t>Image credits: </a:t>
            </a:r>
            <a:r>
              <a:rPr lang="en-US" sz="1200" baseline="0" dirty="0" smtClean="0">
                <a:effectLst/>
                <a:latin typeface="Calibri" panose="020F0502020204030204" pitchFamily="34" charset="0"/>
                <a:cs typeface="Times New Roman" panose="02020603050405020304" pitchFamily="18" charset="0"/>
              </a:rPr>
              <a:t>NASA/Hubble/ESA/</a:t>
            </a:r>
            <a:r>
              <a:rPr lang="en-US" sz="1200" baseline="0" dirty="0" err="1" smtClean="0">
                <a:effectLst/>
                <a:latin typeface="Calibri" panose="020F0502020204030204" pitchFamily="34" charset="0"/>
                <a:cs typeface="Times New Roman" panose="02020603050405020304" pitchFamily="18" charset="0"/>
              </a:rPr>
              <a:t>STScI</a:t>
            </a:r>
            <a:endParaRPr lang="en-US" baseline="0" dirty="0" smtClean="0"/>
          </a:p>
          <a:p>
            <a:endParaRPr lang="en-CA" sz="1200" kern="1200" noProof="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72235D2-8925-4FE7-BD48-1E8A16EF0986}" type="slidenum">
              <a:rPr lang="en-CA" smtClean="0"/>
              <a:t>8</a:t>
            </a:fld>
            <a:endParaRPr lang="en-CA"/>
          </a:p>
        </p:txBody>
      </p:sp>
    </p:spTree>
    <p:extLst>
      <p:ext uri="{BB962C8B-B14F-4D97-AF65-F5344CB8AC3E}">
        <p14:creationId xmlns:p14="http://schemas.microsoft.com/office/powerpoint/2010/main" val="5736194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kern="1200" noProof="0" dirty="0" smtClean="0">
                <a:solidFill>
                  <a:schemeClr val="tx1"/>
                </a:solidFill>
                <a:effectLst/>
                <a:latin typeface="+mn-lt"/>
                <a:ea typeface="+mn-ea"/>
                <a:cs typeface="+mn-cs"/>
              </a:rPr>
              <a:t>To stay up to date on the Webb</a:t>
            </a:r>
            <a:r>
              <a:rPr lang="en-CA" sz="1200" kern="1200" baseline="0" noProof="0" dirty="0" smtClean="0">
                <a:solidFill>
                  <a:schemeClr val="tx1"/>
                </a:solidFill>
                <a:effectLst/>
                <a:latin typeface="+mn-lt"/>
                <a:ea typeface="+mn-ea"/>
                <a:cs typeface="+mn-cs"/>
              </a:rPr>
              <a:t> Telescope’s mission, visit the Canadian Space Agency’s website and follow us on social media.</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CA" sz="1200" kern="1200" baseline="0" noProof="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CA" sz="1200" kern="1200" baseline="0" noProof="0" dirty="0" smtClean="0">
                <a:solidFill>
                  <a:schemeClr val="tx1"/>
                </a:solidFill>
                <a:effectLst/>
                <a:latin typeface="+mn-lt"/>
                <a:ea typeface="+mn-ea"/>
                <a:cs typeface="+mn-cs"/>
              </a:rPr>
              <a:t>Image: CSA</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CA" sz="1200" kern="1200" baseline="0" noProof="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CA" sz="1200" kern="1200" baseline="0" noProof="0" dirty="0" smtClean="0">
                <a:solidFill>
                  <a:schemeClr val="tx1"/>
                </a:solidFill>
                <a:effectLst/>
                <a:latin typeface="+mn-lt"/>
                <a:ea typeface="+mn-ea"/>
                <a:cs typeface="+mn-cs"/>
              </a:rPr>
              <a:t>Image </a:t>
            </a:r>
            <a:r>
              <a:rPr lang="fr-CA" sz="1200" kern="1200" baseline="0" noProof="0" dirty="0" err="1" smtClean="0">
                <a:solidFill>
                  <a:schemeClr val="tx1"/>
                </a:solidFill>
                <a:effectLst/>
                <a:latin typeface="+mn-lt"/>
                <a:ea typeface="+mn-ea"/>
                <a:cs typeface="+mn-cs"/>
              </a:rPr>
              <a:t>text</a:t>
            </a:r>
            <a:r>
              <a:rPr lang="fr-CA" sz="1200" kern="1200" baseline="0" noProof="0" dirty="0" smtClean="0">
                <a:solidFill>
                  <a:schemeClr val="tx1"/>
                </a:solidFill>
                <a:effectLst/>
                <a:latin typeface="+mn-lt"/>
                <a:ea typeface="+mn-ea"/>
                <a:cs typeface="+mn-cs"/>
              </a:rPr>
              <a:t>: </a:t>
            </a:r>
            <a:r>
              <a:rPr lang="fr-CA" sz="1200" kern="1200" baseline="0" noProof="0" dirty="0" err="1" smtClean="0">
                <a:solidFill>
                  <a:schemeClr val="tx1"/>
                </a:solidFill>
                <a:effectLst/>
                <a:latin typeface="+mn-lt"/>
                <a:ea typeface="+mn-ea"/>
                <a:cs typeface="+mn-cs"/>
              </a:rPr>
              <a:t>Follow</a:t>
            </a:r>
            <a:r>
              <a:rPr lang="fr-CA" sz="1200" kern="1200" baseline="0" noProof="0" dirty="0" smtClean="0">
                <a:solidFill>
                  <a:schemeClr val="tx1"/>
                </a:solidFill>
                <a:effectLst/>
                <a:latin typeface="+mn-lt"/>
                <a:ea typeface="+mn-ea"/>
                <a:cs typeface="+mn-cs"/>
              </a:rPr>
              <a:t> the CSA on social media. Suivez l</a:t>
            </a:r>
            <a:r>
              <a:rPr lang="en-US" sz="1200" kern="1200" baseline="0" noProof="0" dirty="0" smtClean="0">
                <a:solidFill>
                  <a:schemeClr val="tx1"/>
                </a:solidFill>
                <a:effectLst/>
                <a:latin typeface="+mn-lt"/>
                <a:ea typeface="+mn-ea"/>
                <a:cs typeface="+mn-cs"/>
              </a:rPr>
              <a:t>’ASC sur les m</a:t>
            </a:r>
            <a:r>
              <a:rPr lang="fr-CA" sz="1200" kern="1200" baseline="0" noProof="0" dirty="0" err="1" smtClean="0">
                <a:solidFill>
                  <a:schemeClr val="tx1"/>
                </a:solidFill>
                <a:effectLst/>
                <a:latin typeface="+mn-lt"/>
                <a:ea typeface="+mn-ea"/>
                <a:cs typeface="+mn-cs"/>
              </a:rPr>
              <a:t>édias</a:t>
            </a:r>
            <a:r>
              <a:rPr lang="fr-CA" sz="1200" kern="1200" baseline="0" noProof="0" dirty="0" smtClean="0">
                <a:solidFill>
                  <a:schemeClr val="tx1"/>
                </a:solidFill>
                <a:effectLst/>
                <a:latin typeface="+mn-lt"/>
                <a:ea typeface="+mn-ea"/>
                <a:cs typeface="+mn-cs"/>
              </a:rPr>
              <a:t> sociaux. asc-csa.gc.ca.</a:t>
            </a:r>
            <a:endParaRPr lang="en-CA" sz="1200" kern="1200" noProof="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72235D2-8925-4FE7-BD48-1E8A16EF0986}" type="slidenum">
              <a:rPr lang="en-CA" smtClean="0"/>
              <a:t>9</a:t>
            </a:fld>
            <a:endParaRPr lang="en-CA"/>
          </a:p>
        </p:txBody>
      </p:sp>
    </p:spTree>
    <p:extLst>
      <p:ext uri="{BB962C8B-B14F-4D97-AF65-F5344CB8AC3E}">
        <p14:creationId xmlns:p14="http://schemas.microsoft.com/office/powerpoint/2010/main" val="16225708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CA"/>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CA"/>
          </a:p>
        </p:txBody>
      </p:sp>
      <p:sp>
        <p:nvSpPr>
          <p:cNvPr id="4" name="Date Placeholder 3"/>
          <p:cNvSpPr>
            <a:spLocks noGrp="1"/>
          </p:cNvSpPr>
          <p:nvPr>
            <p:ph type="dt" sz="half" idx="10"/>
          </p:nvPr>
        </p:nvSpPr>
        <p:spPr/>
        <p:txBody>
          <a:bodyPr/>
          <a:lstStyle/>
          <a:p>
            <a:fld id="{4986209E-C45A-4E03-8F8A-DB99C729BB39}" type="datetimeFigureOut">
              <a:rPr lang="en-CA" smtClean="0"/>
              <a:t>2022-01-17</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6C573A74-C12A-4447-8674-0960779BA4F0}" type="slidenum">
              <a:rPr lang="en-CA" smtClean="0"/>
              <a:t>‹#›</a:t>
            </a:fld>
            <a:endParaRPr lang="en-CA"/>
          </a:p>
        </p:txBody>
      </p:sp>
    </p:spTree>
    <p:extLst>
      <p:ext uri="{BB962C8B-B14F-4D97-AF65-F5344CB8AC3E}">
        <p14:creationId xmlns:p14="http://schemas.microsoft.com/office/powerpoint/2010/main" val="34555682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p>
            <a:fld id="{4986209E-C45A-4E03-8F8A-DB99C729BB39}" type="datetimeFigureOut">
              <a:rPr lang="en-CA" smtClean="0"/>
              <a:t>2022-01-17</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6C573A74-C12A-4447-8674-0960779BA4F0}" type="slidenum">
              <a:rPr lang="en-CA" smtClean="0"/>
              <a:t>‹#›</a:t>
            </a:fld>
            <a:endParaRPr lang="en-CA"/>
          </a:p>
        </p:txBody>
      </p:sp>
    </p:spTree>
    <p:extLst>
      <p:ext uri="{BB962C8B-B14F-4D97-AF65-F5344CB8AC3E}">
        <p14:creationId xmlns:p14="http://schemas.microsoft.com/office/powerpoint/2010/main" val="10855877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p>
            <a:fld id="{4986209E-C45A-4E03-8F8A-DB99C729BB39}" type="datetimeFigureOut">
              <a:rPr lang="en-CA" smtClean="0"/>
              <a:t>2022-01-17</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6C573A74-C12A-4447-8674-0960779BA4F0}" type="slidenum">
              <a:rPr lang="en-CA" smtClean="0"/>
              <a:t>‹#›</a:t>
            </a:fld>
            <a:endParaRPr lang="en-CA"/>
          </a:p>
        </p:txBody>
      </p:sp>
    </p:spTree>
    <p:extLst>
      <p:ext uri="{BB962C8B-B14F-4D97-AF65-F5344CB8AC3E}">
        <p14:creationId xmlns:p14="http://schemas.microsoft.com/office/powerpoint/2010/main" val="37637771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p>
            <a:fld id="{4986209E-C45A-4E03-8F8A-DB99C729BB39}" type="datetimeFigureOut">
              <a:rPr lang="en-CA" smtClean="0"/>
              <a:t>2022-01-17</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6C573A74-C12A-4447-8674-0960779BA4F0}" type="slidenum">
              <a:rPr lang="en-CA" smtClean="0"/>
              <a:t>‹#›</a:t>
            </a:fld>
            <a:endParaRPr lang="en-CA"/>
          </a:p>
        </p:txBody>
      </p:sp>
    </p:spTree>
    <p:extLst>
      <p:ext uri="{BB962C8B-B14F-4D97-AF65-F5344CB8AC3E}">
        <p14:creationId xmlns:p14="http://schemas.microsoft.com/office/powerpoint/2010/main" val="20471282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CA"/>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4986209E-C45A-4E03-8F8A-DB99C729BB39}" type="datetimeFigureOut">
              <a:rPr lang="en-CA" smtClean="0"/>
              <a:t>2022-01-17</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6C573A74-C12A-4447-8674-0960779BA4F0}" type="slidenum">
              <a:rPr lang="en-CA" smtClean="0"/>
              <a:t>‹#›</a:t>
            </a:fld>
            <a:endParaRPr lang="en-CA"/>
          </a:p>
        </p:txBody>
      </p:sp>
    </p:spTree>
    <p:extLst>
      <p:ext uri="{BB962C8B-B14F-4D97-AF65-F5344CB8AC3E}">
        <p14:creationId xmlns:p14="http://schemas.microsoft.com/office/powerpoint/2010/main" val="223136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Date Placeholder 4"/>
          <p:cNvSpPr>
            <a:spLocks noGrp="1"/>
          </p:cNvSpPr>
          <p:nvPr>
            <p:ph type="dt" sz="half" idx="10"/>
          </p:nvPr>
        </p:nvSpPr>
        <p:spPr/>
        <p:txBody>
          <a:bodyPr/>
          <a:lstStyle/>
          <a:p>
            <a:fld id="{4986209E-C45A-4E03-8F8A-DB99C729BB39}" type="datetimeFigureOut">
              <a:rPr lang="en-CA" smtClean="0"/>
              <a:t>2022-01-17</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6C573A74-C12A-4447-8674-0960779BA4F0}" type="slidenum">
              <a:rPr lang="en-CA" smtClean="0"/>
              <a:t>‹#›</a:t>
            </a:fld>
            <a:endParaRPr lang="en-CA"/>
          </a:p>
        </p:txBody>
      </p:sp>
    </p:spTree>
    <p:extLst>
      <p:ext uri="{BB962C8B-B14F-4D97-AF65-F5344CB8AC3E}">
        <p14:creationId xmlns:p14="http://schemas.microsoft.com/office/powerpoint/2010/main" val="34724894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CA"/>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7" name="Date Placeholder 6"/>
          <p:cNvSpPr>
            <a:spLocks noGrp="1"/>
          </p:cNvSpPr>
          <p:nvPr>
            <p:ph type="dt" sz="half" idx="10"/>
          </p:nvPr>
        </p:nvSpPr>
        <p:spPr/>
        <p:txBody>
          <a:bodyPr/>
          <a:lstStyle/>
          <a:p>
            <a:fld id="{4986209E-C45A-4E03-8F8A-DB99C729BB39}" type="datetimeFigureOut">
              <a:rPr lang="en-CA" smtClean="0"/>
              <a:t>2022-01-17</a:t>
            </a:fld>
            <a:endParaRPr lang="en-CA"/>
          </a:p>
        </p:txBody>
      </p:sp>
      <p:sp>
        <p:nvSpPr>
          <p:cNvPr id="8" name="Footer Placeholder 7"/>
          <p:cNvSpPr>
            <a:spLocks noGrp="1"/>
          </p:cNvSpPr>
          <p:nvPr>
            <p:ph type="ftr" sz="quarter" idx="11"/>
          </p:nvPr>
        </p:nvSpPr>
        <p:spPr/>
        <p:txBody>
          <a:bodyPr/>
          <a:lstStyle/>
          <a:p>
            <a:endParaRPr lang="en-CA"/>
          </a:p>
        </p:txBody>
      </p:sp>
      <p:sp>
        <p:nvSpPr>
          <p:cNvPr id="9" name="Slide Number Placeholder 8"/>
          <p:cNvSpPr>
            <a:spLocks noGrp="1"/>
          </p:cNvSpPr>
          <p:nvPr>
            <p:ph type="sldNum" sz="quarter" idx="12"/>
          </p:nvPr>
        </p:nvSpPr>
        <p:spPr/>
        <p:txBody>
          <a:bodyPr/>
          <a:lstStyle/>
          <a:p>
            <a:fld id="{6C573A74-C12A-4447-8674-0960779BA4F0}" type="slidenum">
              <a:rPr lang="en-CA" smtClean="0"/>
              <a:t>‹#›</a:t>
            </a:fld>
            <a:endParaRPr lang="en-CA"/>
          </a:p>
        </p:txBody>
      </p:sp>
    </p:spTree>
    <p:extLst>
      <p:ext uri="{BB962C8B-B14F-4D97-AF65-F5344CB8AC3E}">
        <p14:creationId xmlns:p14="http://schemas.microsoft.com/office/powerpoint/2010/main" val="17599436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Date Placeholder 2"/>
          <p:cNvSpPr>
            <a:spLocks noGrp="1"/>
          </p:cNvSpPr>
          <p:nvPr>
            <p:ph type="dt" sz="half" idx="10"/>
          </p:nvPr>
        </p:nvSpPr>
        <p:spPr/>
        <p:txBody>
          <a:bodyPr/>
          <a:lstStyle/>
          <a:p>
            <a:fld id="{4986209E-C45A-4E03-8F8A-DB99C729BB39}" type="datetimeFigureOut">
              <a:rPr lang="en-CA" smtClean="0"/>
              <a:t>2022-01-17</a:t>
            </a:fld>
            <a:endParaRPr lang="en-CA"/>
          </a:p>
        </p:txBody>
      </p:sp>
      <p:sp>
        <p:nvSpPr>
          <p:cNvPr id="4" name="Footer Placeholder 3"/>
          <p:cNvSpPr>
            <a:spLocks noGrp="1"/>
          </p:cNvSpPr>
          <p:nvPr>
            <p:ph type="ftr" sz="quarter" idx="11"/>
          </p:nvPr>
        </p:nvSpPr>
        <p:spPr/>
        <p:txBody>
          <a:bodyPr/>
          <a:lstStyle/>
          <a:p>
            <a:endParaRPr lang="en-CA"/>
          </a:p>
        </p:txBody>
      </p:sp>
      <p:sp>
        <p:nvSpPr>
          <p:cNvPr id="5" name="Slide Number Placeholder 4"/>
          <p:cNvSpPr>
            <a:spLocks noGrp="1"/>
          </p:cNvSpPr>
          <p:nvPr>
            <p:ph type="sldNum" sz="quarter" idx="12"/>
          </p:nvPr>
        </p:nvSpPr>
        <p:spPr/>
        <p:txBody>
          <a:bodyPr/>
          <a:lstStyle/>
          <a:p>
            <a:fld id="{6C573A74-C12A-4447-8674-0960779BA4F0}" type="slidenum">
              <a:rPr lang="en-CA" smtClean="0"/>
              <a:t>‹#›</a:t>
            </a:fld>
            <a:endParaRPr lang="en-CA"/>
          </a:p>
        </p:txBody>
      </p:sp>
    </p:spTree>
    <p:extLst>
      <p:ext uri="{BB962C8B-B14F-4D97-AF65-F5344CB8AC3E}">
        <p14:creationId xmlns:p14="http://schemas.microsoft.com/office/powerpoint/2010/main" val="37019761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986209E-C45A-4E03-8F8A-DB99C729BB39}" type="datetimeFigureOut">
              <a:rPr lang="en-CA" smtClean="0"/>
              <a:t>2022-01-17</a:t>
            </a:fld>
            <a:endParaRPr lang="en-CA"/>
          </a:p>
        </p:txBody>
      </p:sp>
      <p:sp>
        <p:nvSpPr>
          <p:cNvPr id="3" name="Footer Placeholder 2"/>
          <p:cNvSpPr>
            <a:spLocks noGrp="1"/>
          </p:cNvSpPr>
          <p:nvPr>
            <p:ph type="ftr" sz="quarter" idx="11"/>
          </p:nvPr>
        </p:nvSpPr>
        <p:spPr/>
        <p:txBody>
          <a:bodyPr/>
          <a:lstStyle/>
          <a:p>
            <a:endParaRPr lang="en-CA"/>
          </a:p>
        </p:txBody>
      </p:sp>
      <p:sp>
        <p:nvSpPr>
          <p:cNvPr id="4" name="Slide Number Placeholder 3"/>
          <p:cNvSpPr>
            <a:spLocks noGrp="1"/>
          </p:cNvSpPr>
          <p:nvPr>
            <p:ph type="sldNum" sz="quarter" idx="12"/>
          </p:nvPr>
        </p:nvSpPr>
        <p:spPr/>
        <p:txBody>
          <a:bodyPr/>
          <a:lstStyle/>
          <a:p>
            <a:fld id="{6C573A74-C12A-4447-8674-0960779BA4F0}" type="slidenum">
              <a:rPr lang="en-CA" smtClean="0"/>
              <a:t>‹#›</a:t>
            </a:fld>
            <a:endParaRPr lang="en-CA"/>
          </a:p>
        </p:txBody>
      </p:sp>
    </p:spTree>
    <p:extLst>
      <p:ext uri="{BB962C8B-B14F-4D97-AF65-F5344CB8AC3E}">
        <p14:creationId xmlns:p14="http://schemas.microsoft.com/office/powerpoint/2010/main" val="12898137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CA"/>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986209E-C45A-4E03-8F8A-DB99C729BB39}" type="datetimeFigureOut">
              <a:rPr lang="en-CA" smtClean="0"/>
              <a:t>2022-01-17</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6C573A74-C12A-4447-8674-0960779BA4F0}" type="slidenum">
              <a:rPr lang="en-CA" smtClean="0"/>
              <a:t>‹#›</a:t>
            </a:fld>
            <a:endParaRPr lang="en-CA"/>
          </a:p>
        </p:txBody>
      </p:sp>
    </p:spTree>
    <p:extLst>
      <p:ext uri="{BB962C8B-B14F-4D97-AF65-F5344CB8AC3E}">
        <p14:creationId xmlns:p14="http://schemas.microsoft.com/office/powerpoint/2010/main" val="13733718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CA"/>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986209E-C45A-4E03-8F8A-DB99C729BB39}" type="datetimeFigureOut">
              <a:rPr lang="en-CA" smtClean="0"/>
              <a:t>2022-01-17</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6C573A74-C12A-4447-8674-0960779BA4F0}" type="slidenum">
              <a:rPr lang="en-CA" smtClean="0"/>
              <a:t>‹#›</a:t>
            </a:fld>
            <a:endParaRPr lang="en-CA"/>
          </a:p>
        </p:txBody>
      </p:sp>
    </p:spTree>
    <p:extLst>
      <p:ext uri="{BB962C8B-B14F-4D97-AF65-F5344CB8AC3E}">
        <p14:creationId xmlns:p14="http://schemas.microsoft.com/office/powerpoint/2010/main" val="16772167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CA"/>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986209E-C45A-4E03-8F8A-DB99C729BB39}" type="datetimeFigureOut">
              <a:rPr lang="en-CA" smtClean="0"/>
              <a:t>2022-01-17</a:t>
            </a:fld>
            <a:endParaRPr lang="en-CA"/>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C573A74-C12A-4447-8674-0960779BA4F0}" type="slidenum">
              <a:rPr lang="en-CA" smtClean="0"/>
              <a:t>‹#›</a:t>
            </a:fld>
            <a:endParaRPr lang="en-CA"/>
          </a:p>
        </p:txBody>
      </p:sp>
    </p:spTree>
    <p:extLst>
      <p:ext uri="{BB962C8B-B14F-4D97-AF65-F5344CB8AC3E}">
        <p14:creationId xmlns:p14="http://schemas.microsoft.com/office/powerpoint/2010/main" val="281062373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jpeg"/></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8.jpeg"/><Relationship Id="rId5" Type="http://schemas.openxmlformats.org/officeDocument/2006/relationships/image" Target="../media/image17.pn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6" name="Picture 2" descr="Image may contain Banister Handrail Human and Pers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59781" y="-3505201"/>
            <a:ext cx="17452623" cy="13089467"/>
          </a:xfrm>
          <a:prstGeom prst="rect">
            <a:avLst/>
          </a:prstGeom>
          <a:noFill/>
          <a:extLst>
            <a:ext uri="{909E8E84-426E-40DD-AFC4-6F175D3DCCD1}">
              <a14:hiddenFill xmlns:a14="http://schemas.microsoft.com/office/drawing/2010/main">
                <a:solidFill>
                  <a:srgbClr val="FFFFFF"/>
                </a:solidFill>
              </a14:hiddenFill>
            </a:ext>
          </a:extLst>
        </p:spPr>
      </p:pic>
      <p:sp>
        <p:nvSpPr>
          <p:cNvPr id="4" name="Rounded Rectangle 3"/>
          <p:cNvSpPr/>
          <p:nvPr/>
        </p:nvSpPr>
        <p:spPr>
          <a:xfrm>
            <a:off x="1905000" y="5130800"/>
            <a:ext cx="8449733" cy="1278467"/>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CA"/>
          </a:p>
        </p:txBody>
      </p:sp>
      <p:sp>
        <p:nvSpPr>
          <p:cNvPr id="2" name="Title 1"/>
          <p:cNvSpPr>
            <a:spLocks noGrp="1"/>
          </p:cNvSpPr>
          <p:nvPr>
            <p:ph type="ctrTitle"/>
          </p:nvPr>
        </p:nvSpPr>
        <p:spPr>
          <a:xfrm>
            <a:off x="1524000" y="4331076"/>
            <a:ext cx="9144000" cy="2387600"/>
          </a:xfrm>
        </p:spPr>
        <p:txBody>
          <a:bodyPr>
            <a:normAutofit/>
          </a:bodyPr>
          <a:lstStyle/>
          <a:p>
            <a:r>
              <a:rPr lang="en-US" sz="4800" b="1" dirty="0">
                <a:solidFill>
                  <a:schemeClr val="bg1"/>
                </a:solidFill>
              </a:rPr>
              <a:t>The James Webb </a:t>
            </a:r>
            <a:r>
              <a:rPr lang="en-US" sz="4800" b="1" dirty="0" smtClean="0">
                <a:solidFill>
                  <a:schemeClr val="bg1"/>
                </a:solidFill>
              </a:rPr>
              <a:t>Space </a:t>
            </a:r>
            <a:r>
              <a:rPr lang="en-US" sz="4800" b="1" dirty="0">
                <a:solidFill>
                  <a:schemeClr val="bg1"/>
                </a:solidFill>
              </a:rPr>
              <a:t>Telescope</a:t>
            </a:r>
            <a:r>
              <a:rPr lang="en-CA" dirty="0">
                <a:solidFill>
                  <a:schemeClr val="bg1"/>
                </a:solidFill>
              </a:rPr>
              <a:t/>
            </a:r>
            <a:br>
              <a:rPr lang="en-CA" dirty="0">
                <a:solidFill>
                  <a:schemeClr val="bg1"/>
                </a:solidFill>
              </a:rPr>
            </a:br>
            <a:endParaRPr lang="en-CA" dirty="0">
              <a:solidFill>
                <a:schemeClr val="bg1"/>
              </a:solidFill>
            </a:endParaRPr>
          </a:p>
        </p:txBody>
      </p:sp>
      <p:sp>
        <p:nvSpPr>
          <p:cNvPr id="3" name="Subtitle 2"/>
          <p:cNvSpPr>
            <a:spLocks noGrp="1"/>
          </p:cNvSpPr>
          <p:nvPr>
            <p:ph type="subTitle" idx="1"/>
          </p:nvPr>
        </p:nvSpPr>
        <p:spPr>
          <a:xfrm>
            <a:off x="1524000" y="5807669"/>
            <a:ext cx="9144000" cy="1655762"/>
          </a:xfrm>
        </p:spPr>
        <p:txBody>
          <a:bodyPr>
            <a:normAutofit/>
          </a:bodyPr>
          <a:lstStyle/>
          <a:p>
            <a:r>
              <a:rPr lang="en-US" sz="3200" dirty="0" smtClean="0">
                <a:solidFill>
                  <a:srgbClr val="FFC000"/>
                </a:solidFill>
              </a:rPr>
              <a:t>Canada’s role in the exploration of the universe</a:t>
            </a:r>
            <a:endParaRPr lang="en-CA" sz="3200" dirty="0">
              <a:solidFill>
                <a:srgbClr val="FFC000"/>
              </a:solidFill>
            </a:endParaRPr>
          </a:p>
        </p:txBody>
      </p:sp>
    </p:spTree>
    <p:extLst>
      <p:ext uri="{BB962C8B-B14F-4D97-AF65-F5344CB8AC3E}">
        <p14:creationId xmlns:p14="http://schemas.microsoft.com/office/powerpoint/2010/main" val="2986229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52078" y="970156"/>
            <a:ext cx="5887844" cy="5887844"/>
          </a:xfrm>
          <a:prstGeom prst="rect">
            <a:avLst/>
          </a:prstGeom>
        </p:spPr>
      </p:pic>
      <p:sp>
        <p:nvSpPr>
          <p:cNvPr id="6" name="Title 1"/>
          <p:cNvSpPr>
            <a:spLocks noGrp="1"/>
          </p:cNvSpPr>
          <p:nvPr>
            <p:ph type="title"/>
          </p:nvPr>
        </p:nvSpPr>
        <p:spPr>
          <a:xfrm>
            <a:off x="556847" y="263645"/>
            <a:ext cx="10515600" cy="1325563"/>
          </a:xfrm>
        </p:spPr>
        <p:txBody>
          <a:bodyPr/>
          <a:lstStyle/>
          <a:p>
            <a:r>
              <a:rPr lang="en-US" b="1" dirty="0" smtClean="0">
                <a:solidFill>
                  <a:srgbClr val="FFC000"/>
                </a:solidFill>
              </a:rPr>
              <a:t>People of Webb</a:t>
            </a:r>
            <a:endParaRPr lang="en-CA" b="1" dirty="0">
              <a:solidFill>
                <a:srgbClr val="FFC000"/>
              </a:solidFill>
            </a:endParaRPr>
          </a:p>
        </p:txBody>
      </p:sp>
    </p:spTree>
    <p:extLst>
      <p:ext uri="{BB962C8B-B14F-4D97-AF65-F5344CB8AC3E}">
        <p14:creationId xmlns:p14="http://schemas.microsoft.com/office/powerpoint/2010/main" val="11952438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95" y="0"/>
            <a:ext cx="12205792" cy="6858000"/>
          </a:xfrm>
          <a:prstGeom prst="rect">
            <a:avLst/>
          </a:prstGeom>
        </p:spPr>
      </p:pic>
    </p:spTree>
    <p:extLst>
      <p:ext uri="{BB962C8B-B14F-4D97-AF65-F5344CB8AC3E}">
        <p14:creationId xmlns:p14="http://schemas.microsoft.com/office/powerpoint/2010/main" val="35080577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p:txBody>
          <a:bodyPr/>
          <a:lstStyle/>
          <a:p>
            <a:endParaRPr lang="en-CA" dirty="0"/>
          </a:p>
        </p:txBody>
      </p:sp>
      <p:pic>
        <p:nvPicPr>
          <p:cNvPr id="1026" name="Picture 2" descr="https://www.asc-csa.gc.ca/images/satellites/jwst/webb-successeur-hubble-visible-infraroug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6750" y="0"/>
            <a:ext cx="108585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23732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 name="Picture 7"/>
          <p:cNvPicPr/>
          <p:nvPr/>
        </p:nvPicPr>
        <p:blipFill>
          <a:blip r:embed="rId3"/>
          <a:stretch>
            <a:fillRect/>
          </a:stretch>
        </p:blipFill>
        <p:spPr>
          <a:xfrm>
            <a:off x="8211422" y="2971354"/>
            <a:ext cx="4210973" cy="4149414"/>
          </a:xfrm>
          <a:prstGeom prst="rect">
            <a:avLst/>
          </a:prstGeom>
        </p:spPr>
      </p:pic>
      <p:pic>
        <p:nvPicPr>
          <p:cNvPr id="11" name="Picture 10" descr="Hubble sees galaxies galore"/>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9674" y="2971354"/>
            <a:ext cx="4559235" cy="4095201"/>
          </a:xfrm>
          <a:prstGeom prst="rect">
            <a:avLst/>
          </a:prstGeom>
          <a:noFill/>
          <a:ln>
            <a:noFill/>
          </a:ln>
        </p:spPr>
      </p:pic>
      <p:pic>
        <p:nvPicPr>
          <p:cNvPr id="6" name="Picture 5"/>
          <p:cNvPicPr/>
          <p:nvPr/>
        </p:nvPicPr>
        <p:blipFill>
          <a:blip r:embed="rId5"/>
          <a:stretch>
            <a:fillRect/>
          </a:stretch>
        </p:blipFill>
        <p:spPr>
          <a:xfrm>
            <a:off x="-49727" y="1"/>
            <a:ext cx="4130575" cy="3673642"/>
          </a:xfrm>
          <a:prstGeom prst="rect">
            <a:avLst/>
          </a:prstGeom>
        </p:spPr>
      </p:pic>
      <p:pic>
        <p:nvPicPr>
          <p:cNvPr id="7" name="Picture 6"/>
          <p:cNvPicPr/>
          <p:nvPr/>
        </p:nvPicPr>
        <p:blipFill>
          <a:blip r:embed="rId6"/>
          <a:stretch>
            <a:fillRect/>
          </a:stretch>
        </p:blipFill>
        <p:spPr>
          <a:xfrm>
            <a:off x="8132210" y="-1"/>
            <a:ext cx="4455984" cy="3673643"/>
          </a:xfrm>
          <a:prstGeom prst="rect">
            <a:avLst/>
          </a:prstGeom>
        </p:spPr>
      </p:pic>
      <p:pic>
        <p:nvPicPr>
          <p:cNvPr id="9" name="Picture 8"/>
          <p:cNvPicPr/>
          <p:nvPr/>
        </p:nvPicPr>
        <p:blipFill>
          <a:blip r:embed="rId7"/>
          <a:stretch>
            <a:fillRect/>
          </a:stretch>
        </p:blipFill>
        <p:spPr>
          <a:xfrm>
            <a:off x="4080848" y="1944"/>
            <a:ext cx="4068000" cy="3995007"/>
          </a:xfrm>
          <a:prstGeom prst="rect">
            <a:avLst/>
          </a:prstGeom>
        </p:spPr>
      </p:pic>
      <p:pic>
        <p:nvPicPr>
          <p:cNvPr id="10" name="Picture 9"/>
          <p:cNvPicPr/>
          <p:nvPr/>
        </p:nvPicPr>
        <p:blipFill>
          <a:blip r:embed="rId8"/>
          <a:stretch>
            <a:fillRect/>
          </a:stretch>
        </p:blipFill>
        <p:spPr>
          <a:xfrm>
            <a:off x="4048646" y="3673642"/>
            <a:ext cx="4163692" cy="3634858"/>
          </a:xfrm>
          <a:prstGeom prst="rect">
            <a:avLst/>
          </a:prstGeom>
        </p:spPr>
      </p:pic>
    </p:spTree>
    <p:extLst>
      <p:ext uri="{BB962C8B-B14F-4D97-AF65-F5344CB8AC3E}">
        <p14:creationId xmlns:p14="http://schemas.microsoft.com/office/powerpoint/2010/main" val="88712290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dirty="0"/>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0" y="-1734766"/>
            <a:ext cx="12403016" cy="10750262"/>
          </a:xfr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63962" y="692242"/>
            <a:ext cx="2976502" cy="1488251"/>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734301" y="2378466"/>
            <a:ext cx="2738328" cy="1719133"/>
          </a:xfrm>
          <a:prstGeom prst="rect">
            <a:avLst/>
          </a:prstGeom>
        </p:spPr>
      </p:pic>
      <p:pic>
        <p:nvPicPr>
          <p:cNvPr id="6" name="logo_hi.psd" descr="logo_hi.psd"/>
          <p:cNvPicPr>
            <a:picLocks noChangeAspect="1"/>
          </p:cNvPicPr>
          <p:nvPr/>
        </p:nvPicPr>
        <p:blipFill>
          <a:blip r:embed="rId6"/>
          <a:srcRect b="15845"/>
          <a:stretch>
            <a:fillRect/>
          </a:stretch>
        </p:blipFill>
        <p:spPr>
          <a:xfrm>
            <a:off x="10516882" y="4665719"/>
            <a:ext cx="1183167" cy="1194158"/>
          </a:xfrm>
          <a:prstGeom prst="rect">
            <a:avLst/>
          </a:prstGeom>
          <a:ln w="12700">
            <a:miter lim="400000"/>
          </a:ln>
        </p:spPr>
      </p:pic>
    </p:spTree>
    <p:extLst>
      <p:ext uri="{BB962C8B-B14F-4D97-AF65-F5344CB8AC3E}">
        <p14:creationId xmlns:p14="http://schemas.microsoft.com/office/powerpoint/2010/main" val="149272963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567543"/>
            <a:ext cx="12192000" cy="8852597"/>
          </a:xfrm>
          <a:prstGeom prst="rect">
            <a:avLst/>
          </a:prstGeom>
        </p:spPr>
      </p:pic>
      <p:sp>
        <p:nvSpPr>
          <p:cNvPr id="3" name="Content Placeholder 2"/>
          <p:cNvSpPr>
            <a:spLocks noGrp="1"/>
          </p:cNvSpPr>
          <p:nvPr>
            <p:ph idx="1"/>
          </p:nvPr>
        </p:nvSpPr>
        <p:spPr>
          <a:xfrm>
            <a:off x="754324" y="4963685"/>
            <a:ext cx="10683351" cy="4351338"/>
          </a:xfrm>
        </p:spPr>
        <p:txBody>
          <a:bodyPr>
            <a:normAutofit/>
          </a:bodyPr>
          <a:lstStyle/>
          <a:p>
            <a:pPr marL="0" indent="0">
              <a:buNone/>
            </a:pPr>
            <a:endParaRPr lang="en-US" sz="3200" dirty="0" smtClean="0">
              <a:solidFill>
                <a:schemeClr val="bg1"/>
              </a:solidFill>
            </a:endParaRPr>
          </a:p>
          <a:p>
            <a:pPr marL="0" indent="0">
              <a:buNone/>
            </a:pPr>
            <a:r>
              <a:rPr lang="en-US" sz="3200" dirty="0" smtClean="0">
                <a:solidFill>
                  <a:schemeClr val="bg1"/>
                </a:solidFill>
              </a:rPr>
              <a:t>From its vantage point 1.5 million km away from Earth, Webb </a:t>
            </a:r>
            <a:r>
              <a:rPr lang="en-US" sz="3200" dirty="0">
                <a:solidFill>
                  <a:schemeClr val="bg1"/>
                </a:solidFill>
              </a:rPr>
              <a:t>will </a:t>
            </a:r>
            <a:r>
              <a:rPr lang="en-US" sz="3200" dirty="0" smtClean="0">
                <a:solidFill>
                  <a:schemeClr val="bg1"/>
                </a:solidFill>
              </a:rPr>
              <a:t>use </a:t>
            </a:r>
            <a:r>
              <a:rPr lang="en-US" sz="3200" b="1" dirty="0" smtClean="0">
                <a:solidFill>
                  <a:srgbClr val="FFC000"/>
                </a:solidFill>
              </a:rPr>
              <a:t>infrared light </a:t>
            </a:r>
            <a:r>
              <a:rPr lang="en-US" sz="3200" dirty="0" smtClean="0">
                <a:solidFill>
                  <a:schemeClr val="bg1"/>
                </a:solidFill>
              </a:rPr>
              <a:t>to study </a:t>
            </a:r>
            <a:r>
              <a:rPr lang="en-US" sz="3200" dirty="0">
                <a:solidFill>
                  <a:schemeClr val="bg1"/>
                </a:solidFill>
              </a:rPr>
              <a:t>every phase in cosmic history.</a:t>
            </a:r>
            <a:endParaRPr lang="en-CA" sz="3200" dirty="0">
              <a:solidFill>
                <a:schemeClr val="bg1"/>
              </a:solidFill>
            </a:endParaRPr>
          </a:p>
        </p:txBody>
      </p:sp>
    </p:spTree>
    <p:extLst>
      <p:ext uri="{BB962C8B-B14F-4D97-AF65-F5344CB8AC3E}">
        <p14:creationId xmlns:p14="http://schemas.microsoft.com/office/powerpoint/2010/main" val="193723760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885596" y="5866482"/>
            <a:ext cx="10515600" cy="991518"/>
          </a:xfrm>
        </p:spPr>
        <p:txBody>
          <a:bodyPr>
            <a:normAutofit/>
          </a:bodyPr>
          <a:lstStyle/>
          <a:p>
            <a:pPr marL="0" indent="0" algn="ctr">
              <a:buNone/>
            </a:pPr>
            <a:r>
              <a:rPr lang="en-US" dirty="0" smtClean="0">
                <a:solidFill>
                  <a:schemeClr val="bg1"/>
                </a:solidFill>
              </a:rPr>
              <a:t>Canada has contributed the </a:t>
            </a:r>
            <a:r>
              <a:rPr lang="en-US" b="1" dirty="0" smtClean="0">
                <a:solidFill>
                  <a:srgbClr val="FFC000"/>
                </a:solidFill>
              </a:rPr>
              <a:t>Fine Guidance Sensor </a:t>
            </a:r>
            <a:r>
              <a:rPr lang="en-US" dirty="0" smtClean="0">
                <a:solidFill>
                  <a:srgbClr val="FFC000"/>
                </a:solidFill>
              </a:rPr>
              <a:t>(FGS) </a:t>
            </a:r>
            <a:r>
              <a:rPr lang="en-US" dirty="0" smtClean="0">
                <a:solidFill>
                  <a:schemeClr val="bg1"/>
                </a:solidFill>
              </a:rPr>
              <a:t>and the</a:t>
            </a:r>
            <a:br>
              <a:rPr lang="en-US" dirty="0" smtClean="0">
                <a:solidFill>
                  <a:schemeClr val="bg1"/>
                </a:solidFill>
              </a:rPr>
            </a:br>
            <a:r>
              <a:rPr lang="en-US" b="1" dirty="0" smtClean="0">
                <a:solidFill>
                  <a:srgbClr val="FFC000"/>
                </a:solidFill>
              </a:rPr>
              <a:t>Near-Infrared Imager and </a:t>
            </a:r>
            <a:r>
              <a:rPr lang="en-US" b="1" dirty="0" err="1" smtClean="0">
                <a:solidFill>
                  <a:srgbClr val="FFC000"/>
                </a:solidFill>
              </a:rPr>
              <a:t>Slitless</a:t>
            </a:r>
            <a:r>
              <a:rPr lang="en-US" b="1" dirty="0" smtClean="0">
                <a:solidFill>
                  <a:srgbClr val="FFC000"/>
                </a:solidFill>
              </a:rPr>
              <a:t> Spectrograph </a:t>
            </a:r>
            <a:r>
              <a:rPr lang="en-US" dirty="0" smtClean="0">
                <a:solidFill>
                  <a:srgbClr val="FFC000"/>
                </a:solidFill>
              </a:rPr>
              <a:t>(NIRISS) </a:t>
            </a:r>
            <a:r>
              <a:rPr lang="en-US" dirty="0" smtClean="0">
                <a:solidFill>
                  <a:schemeClr val="bg1"/>
                </a:solidFill>
              </a:rPr>
              <a:t>instrument.</a:t>
            </a:r>
            <a:endParaRPr lang="en-US" b="1" dirty="0" smtClean="0">
              <a:solidFill>
                <a:schemeClr val="bg1"/>
              </a:solidFill>
            </a:endParaRPr>
          </a:p>
          <a:p>
            <a:pPr marL="0" indent="0">
              <a:buNone/>
            </a:pPr>
            <a:endParaRPr lang="en-CA" dirty="0">
              <a:solidFill>
                <a:schemeClr val="bg1"/>
              </a:solidFill>
            </a:endParaRPr>
          </a:p>
        </p:txBody>
      </p:sp>
      <p:pic>
        <p:nvPicPr>
          <p:cNvPr id="4" name="Picture 3"/>
          <p:cNvPicPr>
            <a:picLocks noChangeAspect="1"/>
          </p:cNvPicPr>
          <p:nvPr/>
        </p:nvPicPr>
        <p:blipFill>
          <a:blip r:embed="rId3"/>
          <a:stretch>
            <a:fillRect/>
          </a:stretch>
        </p:blipFill>
        <p:spPr>
          <a:xfrm>
            <a:off x="1937249" y="334027"/>
            <a:ext cx="8412294" cy="5435518"/>
          </a:xfrm>
          <a:prstGeom prst="rect">
            <a:avLst/>
          </a:prstGeom>
        </p:spPr>
      </p:pic>
    </p:spTree>
    <p:extLst>
      <p:ext uri="{BB962C8B-B14F-4D97-AF65-F5344CB8AC3E}">
        <p14:creationId xmlns:p14="http://schemas.microsoft.com/office/powerpoint/2010/main" val="263725982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r="-29520"/>
          <a:stretch/>
        </p:blipFill>
        <p:spPr>
          <a:xfrm>
            <a:off x="5723517" y="0"/>
            <a:ext cx="10286998" cy="6858000"/>
          </a:xfrm>
          <a:prstGeom prst="rect">
            <a:avLst/>
          </a:prstGeom>
        </p:spPr>
      </p:pic>
      <p:sp>
        <p:nvSpPr>
          <p:cNvPr id="7" name="TextBox 6"/>
          <p:cNvSpPr txBox="1"/>
          <p:nvPr/>
        </p:nvSpPr>
        <p:spPr>
          <a:xfrm>
            <a:off x="349321" y="859065"/>
            <a:ext cx="5374196" cy="5139869"/>
          </a:xfrm>
          <a:prstGeom prst="rect">
            <a:avLst/>
          </a:prstGeom>
          <a:noFill/>
        </p:spPr>
        <p:txBody>
          <a:bodyPr wrap="square" rtlCol="0">
            <a:spAutoFit/>
          </a:bodyPr>
          <a:lstStyle/>
          <a:p>
            <a:r>
              <a:rPr lang="en-US" sz="2800" dirty="0" smtClean="0">
                <a:solidFill>
                  <a:schemeClr val="bg1"/>
                </a:solidFill>
              </a:rPr>
              <a:t>NIRISS measures the unique atmospheric fingerprint (spectrum) </a:t>
            </a:r>
          </a:p>
          <a:p>
            <a:r>
              <a:rPr lang="en-US" sz="2800" dirty="0" smtClean="0">
                <a:solidFill>
                  <a:schemeClr val="bg1"/>
                </a:solidFill>
              </a:rPr>
              <a:t>of planets orbiting distant stars. </a:t>
            </a:r>
          </a:p>
          <a:p>
            <a:endParaRPr lang="en-US" sz="2800" dirty="0" smtClean="0">
              <a:solidFill>
                <a:schemeClr val="bg1"/>
              </a:solidFill>
            </a:endParaRPr>
          </a:p>
          <a:p>
            <a:r>
              <a:rPr lang="en-US" sz="2800" dirty="0" smtClean="0">
                <a:solidFill>
                  <a:schemeClr val="bg1"/>
                </a:solidFill>
              </a:rPr>
              <a:t>Using Webb, scientists could find </a:t>
            </a:r>
            <a:r>
              <a:rPr lang="en-US" sz="2800" b="1" dirty="0" smtClean="0">
                <a:solidFill>
                  <a:srgbClr val="FFC000"/>
                </a:solidFill>
              </a:rPr>
              <a:t>habitable exoplanets </a:t>
            </a:r>
            <a:r>
              <a:rPr lang="en-US" sz="2800" dirty="0" smtClean="0">
                <a:solidFill>
                  <a:schemeClr val="bg1"/>
                </a:solidFill>
              </a:rPr>
              <a:t>if their </a:t>
            </a:r>
            <a:r>
              <a:rPr lang="en-US" sz="2800" dirty="0">
                <a:solidFill>
                  <a:schemeClr val="bg1"/>
                </a:solidFill>
              </a:rPr>
              <a:t>spectra </a:t>
            </a:r>
            <a:r>
              <a:rPr lang="en-US" sz="2800" dirty="0" smtClean="0">
                <a:solidFill>
                  <a:schemeClr val="bg1"/>
                </a:solidFill>
              </a:rPr>
              <a:t>reveal the presence of important molecules </a:t>
            </a:r>
            <a:r>
              <a:rPr lang="en-US" sz="2800" dirty="0">
                <a:solidFill>
                  <a:schemeClr val="bg1"/>
                </a:solidFill>
              </a:rPr>
              <a:t>like </a:t>
            </a:r>
            <a:r>
              <a:rPr lang="en-US" sz="2800" b="1" dirty="0">
                <a:solidFill>
                  <a:srgbClr val="FFC000"/>
                </a:solidFill>
              </a:rPr>
              <a:t>water, carbon dioxide, methane and oxygen</a:t>
            </a:r>
            <a:r>
              <a:rPr lang="en-US" sz="2800" dirty="0">
                <a:solidFill>
                  <a:srgbClr val="FFC000"/>
                </a:solidFill>
              </a:rPr>
              <a:t> </a:t>
            </a:r>
            <a:r>
              <a:rPr lang="en-US" sz="2800" dirty="0">
                <a:solidFill>
                  <a:schemeClr val="bg1"/>
                </a:solidFill>
              </a:rPr>
              <a:t>in their atmospheres.</a:t>
            </a:r>
          </a:p>
          <a:p>
            <a:endParaRPr lang="en-US" sz="2400" dirty="0">
              <a:solidFill>
                <a:schemeClr val="bg1"/>
              </a:solidFill>
            </a:endParaRPr>
          </a:p>
          <a:p>
            <a:endParaRPr lang="en-CA" sz="2400" dirty="0">
              <a:solidFill>
                <a:schemeClr val="bg1"/>
              </a:solidFill>
            </a:endParaRPr>
          </a:p>
        </p:txBody>
      </p:sp>
    </p:spTree>
    <p:extLst>
      <p:ext uri="{BB962C8B-B14F-4D97-AF65-F5344CB8AC3E}">
        <p14:creationId xmlns:p14="http://schemas.microsoft.com/office/powerpoint/2010/main" val="210176521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56847" y="263645"/>
            <a:ext cx="10515600" cy="1325563"/>
          </a:xfrm>
        </p:spPr>
        <p:txBody>
          <a:bodyPr/>
          <a:lstStyle/>
          <a:p>
            <a:pPr algn="ctr"/>
            <a:r>
              <a:rPr lang="en-US" b="1" dirty="0" smtClean="0">
                <a:solidFill>
                  <a:srgbClr val="FFC000"/>
                </a:solidFill>
              </a:rPr>
              <a:t>Webb: A new chapter in astronomy</a:t>
            </a:r>
            <a:endParaRPr lang="en-CA" b="1" dirty="0">
              <a:solidFill>
                <a:srgbClr val="FFC000"/>
              </a:solidFill>
            </a:endParaRPr>
          </a:p>
        </p:txBody>
      </p:sp>
      <p:grpSp>
        <p:nvGrpSpPr>
          <p:cNvPr id="32" name="Group 31"/>
          <p:cNvGrpSpPr/>
          <p:nvPr/>
        </p:nvGrpSpPr>
        <p:grpSpPr>
          <a:xfrm>
            <a:off x="1032655" y="1808703"/>
            <a:ext cx="2642647" cy="2908163"/>
            <a:chOff x="1394396" y="1889090"/>
            <a:chExt cx="2642647" cy="2908163"/>
          </a:xfrm>
        </p:grpSpPr>
        <p:sp>
          <p:nvSpPr>
            <p:cNvPr id="33" name="Hexagon 32"/>
            <p:cNvSpPr>
              <a:spLocks noChangeAspect="1"/>
            </p:cNvSpPr>
            <p:nvPr/>
          </p:nvSpPr>
          <p:spPr>
            <a:xfrm>
              <a:off x="1394396" y="1889090"/>
              <a:ext cx="2642647" cy="2457836"/>
            </a:xfrm>
            <a:prstGeom prst="hexagon">
              <a:avLst/>
            </a:prstGeom>
            <a:blipFill dpi="0" rotWithShape="1">
              <a:blip r:embed="rId3">
                <a:extLst>
                  <a:ext uri="{28A0092B-C50C-407E-A947-70E740481C1C}">
                    <a14:useLocalDpi xmlns:a14="http://schemas.microsoft.com/office/drawing/2010/main" val="0"/>
                  </a:ext>
                </a:extLst>
              </a:blip>
              <a:srcRect/>
              <a:stretch>
                <a:fillRect/>
              </a:stretch>
            </a:blip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4" name="TextBox 33"/>
            <p:cNvSpPr txBox="1"/>
            <p:nvPr/>
          </p:nvSpPr>
          <p:spPr>
            <a:xfrm>
              <a:off x="1768511" y="4335588"/>
              <a:ext cx="1846180" cy="461665"/>
            </a:xfrm>
            <a:prstGeom prst="rect">
              <a:avLst/>
            </a:prstGeom>
            <a:noFill/>
          </p:spPr>
          <p:txBody>
            <a:bodyPr wrap="square" rtlCol="0">
              <a:spAutoFit/>
            </a:bodyPr>
            <a:lstStyle/>
            <a:p>
              <a:r>
                <a:rPr lang="en-US" sz="2400" dirty="0" smtClean="0">
                  <a:solidFill>
                    <a:schemeClr val="bg1"/>
                  </a:solidFill>
                </a:rPr>
                <a:t>Other worlds</a:t>
              </a:r>
              <a:endParaRPr lang="en-CA" sz="2400" dirty="0">
                <a:solidFill>
                  <a:schemeClr val="bg1"/>
                </a:solidFill>
              </a:endParaRPr>
            </a:p>
          </p:txBody>
        </p:sp>
      </p:grpSp>
      <p:grpSp>
        <p:nvGrpSpPr>
          <p:cNvPr id="35" name="Group 34"/>
          <p:cNvGrpSpPr/>
          <p:nvPr/>
        </p:nvGrpSpPr>
        <p:grpSpPr>
          <a:xfrm>
            <a:off x="3487032" y="3247333"/>
            <a:ext cx="2642647" cy="2919501"/>
            <a:chOff x="3848773" y="3327720"/>
            <a:chExt cx="2642647" cy="2919501"/>
          </a:xfrm>
        </p:grpSpPr>
        <p:sp>
          <p:nvSpPr>
            <p:cNvPr id="36" name="Hexagon 35"/>
            <p:cNvSpPr>
              <a:spLocks noChangeAspect="1"/>
            </p:cNvSpPr>
            <p:nvPr/>
          </p:nvSpPr>
          <p:spPr>
            <a:xfrm>
              <a:off x="3848773" y="3327720"/>
              <a:ext cx="2642647" cy="2457836"/>
            </a:xfrm>
            <a:prstGeom prst="hexagon">
              <a:avLst/>
            </a:prstGeom>
            <a:blipFill dpi="0" rotWithShape="1">
              <a:blip r:embed="rId4" cstate="print">
                <a:extLst>
                  <a:ext uri="{28A0092B-C50C-407E-A947-70E740481C1C}">
                    <a14:useLocalDpi xmlns:a14="http://schemas.microsoft.com/office/drawing/2010/main" val="0"/>
                  </a:ext>
                </a:extLst>
              </a:blip>
              <a:srcRect/>
              <a:stretch>
                <a:fillRect/>
              </a:stretch>
            </a:blip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7" name="TextBox 36"/>
            <p:cNvSpPr txBox="1"/>
            <p:nvPr/>
          </p:nvSpPr>
          <p:spPr>
            <a:xfrm>
              <a:off x="4292580" y="5785556"/>
              <a:ext cx="1755031" cy="461665"/>
            </a:xfrm>
            <a:prstGeom prst="rect">
              <a:avLst/>
            </a:prstGeom>
            <a:noFill/>
          </p:spPr>
          <p:txBody>
            <a:bodyPr wrap="square" rtlCol="0">
              <a:spAutoFit/>
            </a:bodyPr>
            <a:lstStyle/>
            <a:p>
              <a:r>
                <a:rPr lang="en-US" sz="2400" dirty="0" smtClean="0">
                  <a:solidFill>
                    <a:schemeClr val="bg1"/>
                  </a:solidFill>
                </a:rPr>
                <a:t>Star lifecycle</a:t>
              </a:r>
              <a:endParaRPr lang="en-CA" sz="2400" dirty="0">
                <a:solidFill>
                  <a:schemeClr val="bg1"/>
                </a:solidFill>
              </a:endParaRPr>
            </a:p>
          </p:txBody>
        </p:sp>
      </p:grpSp>
      <p:grpSp>
        <p:nvGrpSpPr>
          <p:cNvPr id="38" name="Group 37"/>
          <p:cNvGrpSpPr/>
          <p:nvPr/>
        </p:nvGrpSpPr>
        <p:grpSpPr>
          <a:xfrm>
            <a:off x="5875776" y="1808703"/>
            <a:ext cx="2642647" cy="2894370"/>
            <a:chOff x="6237517" y="1889090"/>
            <a:chExt cx="2642647" cy="2894370"/>
          </a:xfrm>
        </p:grpSpPr>
        <p:sp>
          <p:nvSpPr>
            <p:cNvPr id="39" name="Hexagon 38"/>
            <p:cNvSpPr>
              <a:spLocks noChangeAspect="1"/>
            </p:cNvSpPr>
            <p:nvPr/>
          </p:nvSpPr>
          <p:spPr>
            <a:xfrm>
              <a:off x="6237517" y="1889090"/>
              <a:ext cx="2642647" cy="2457836"/>
            </a:xfrm>
            <a:prstGeom prst="hexagon">
              <a:avLst/>
            </a:prstGeom>
            <a:blipFill dpi="0" rotWithShape="1">
              <a:blip r:embed="rId5" cstate="print">
                <a:extLst>
                  <a:ext uri="{28A0092B-C50C-407E-A947-70E740481C1C}">
                    <a14:useLocalDpi xmlns:a14="http://schemas.microsoft.com/office/drawing/2010/main" val="0"/>
                  </a:ext>
                </a:extLst>
              </a:blip>
              <a:srcRect/>
              <a:stretch>
                <a:fillRect/>
              </a:stretch>
            </a:blip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0" name="TextBox 39"/>
            <p:cNvSpPr txBox="1"/>
            <p:nvPr/>
          </p:nvSpPr>
          <p:spPr>
            <a:xfrm>
              <a:off x="6657138" y="4321795"/>
              <a:ext cx="2034756" cy="461665"/>
            </a:xfrm>
            <a:prstGeom prst="rect">
              <a:avLst/>
            </a:prstGeom>
            <a:noFill/>
          </p:spPr>
          <p:txBody>
            <a:bodyPr wrap="square" rtlCol="0">
              <a:spAutoFit/>
            </a:bodyPr>
            <a:lstStyle/>
            <a:p>
              <a:r>
                <a:rPr lang="en-US" sz="2400" dirty="0" smtClean="0">
                  <a:solidFill>
                    <a:schemeClr val="bg1"/>
                  </a:solidFill>
                </a:rPr>
                <a:t>Early universe</a:t>
              </a:r>
              <a:endParaRPr lang="en-CA" sz="2400" dirty="0">
                <a:solidFill>
                  <a:schemeClr val="bg1"/>
                </a:solidFill>
              </a:endParaRPr>
            </a:p>
          </p:txBody>
        </p:sp>
      </p:grpSp>
      <p:grpSp>
        <p:nvGrpSpPr>
          <p:cNvPr id="41" name="Group 40"/>
          <p:cNvGrpSpPr/>
          <p:nvPr/>
        </p:nvGrpSpPr>
        <p:grpSpPr>
          <a:xfrm>
            <a:off x="8330153" y="3322172"/>
            <a:ext cx="2642648" cy="2844661"/>
            <a:chOff x="8691894" y="3402559"/>
            <a:chExt cx="2642648" cy="2844661"/>
          </a:xfrm>
        </p:grpSpPr>
        <p:sp>
          <p:nvSpPr>
            <p:cNvPr id="42" name="Hexagon 41"/>
            <p:cNvSpPr>
              <a:spLocks noChangeAspect="1"/>
            </p:cNvSpPr>
            <p:nvPr/>
          </p:nvSpPr>
          <p:spPr>
            <a:xfrm>
              <a:off x="8691894" y="3402559"/>
              <a:ext cx="2642648" cy="2382997"/>
            </a:xfrm>
            <a:prstGeom prst="hexagon">
              <a:avLst/>
            </a:prstGeom>
            <a:blipFill dpi="0" rotWithShape="1">
              <a:blip r:embed="rId6" cstate="print">
                <a:extLst>
                  <a:ext uri="{28A0092B-C50C-407E-A947-70E740481C1C}">
                    <a14:useLocalDpi xmlns:a14="http://schemas.microsoft.com/office/drawing/2010/main" val="0"/>
                  </a:ext>
                </a:extLst>
              </a:blip>
              <a:srcRect/>
              <a:stretch>
                <a:fillRect/>
              </a:stretch>
            </a:blip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3" name="TextBox 42"/>
            <p:cNvSpPr txBox="1"/>
            <p:nvPr/>
          </p:nvSpPr>
          <p:spPr>
            <a:xfrm>
              <a:off x="8765784" y="5785555"/>
              <a:ext cx="2494869" cy="461665"/>
            </a:xfrm>
            <a:prstGeom prst="rect">
              <a:avLst/>
            </a:prstGeom>
            <a:noFill/>
          </p:spPr>
          <p:txBody>
            <a:bodyPr wrap="square" rtlCol="0">
              <a:spAutoFit/>
            </a:bodyPr>
            <a:lstStyle/>
            <a:p>
              <a:r>
                <a:rPr lang="en-US" sz="2400" dirty="0" smtClean="0">
                  <a:solidFill>
                    <a:schemeClr val="bg1"/>
                  </a:solidFill>
                </a:rPr>
                <a:t>Galaxies over time</a:t>
              </a:r>
              <a:endParaRPr lang="en-CA" sz="2400" dirty="0">
                <a:solidFill>
                  <a:schemeClr val="bg1"/>
                </a:solidFill>
              </a:endParaRPr>
            </a:p>
          </p:txBody>
        </p:sp>
      </p:grpSp>
    </p:spTree>
    <p:extLst>
      <p:ext uri="{BB962C8B-B14F-4D97-AF65-F5344CB8AC3E}">
        <p14:creationId xmlns:p14="http://schemas.microsoft.com/office/powerpoint/2010/main" val="81107083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052" name="Picture 4" descr="Hubble image of giant red nebula and smaller blue neighbor nebula (NGC 2014 and NGC 202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73068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68732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85702902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1612</Words>
  <Application>Microsoft Office PowerPoint</Application>
  <PresentationFormat>Widescreen</PresentationFormat>
  <Paragraphs>113</Paragraphs>
  <Slides>12</Slides>
  <Notes>12</Notes>
  <HiddenSlides>3</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12</vt:i4>
      </vt:variant>
    </vt:vector>
  </HeadingPairs>
  <TitlesOfParts>
    <vt:vector size="17" baseType="lpstr">
      <vt:lpstr>Arial</vt:lpstr>
      <vt:lpstr>Calibri</vt:lpstr>
      <vt:lpstr>Calibri Light</vt:lpstr>
      <vt:lpstr>Times New Roman</vt:lpstr>
      <vt:lpstr>Office Theme</vt:lpstr>
      <vt:lpstr>The James Webb Space Telescope </vt:lpstr>
      <vt:lpstr>PowerPoint Presentation</vt:lpstr>
      <vt:lpstr>PowerPoint Presentation</vt:lpstr>
      <vt:lpstr>PowerPoint Presentation</vt:lpstr>
      <vt:lpstr>PowerPoint Presentation</vt:lpstr>
      <vt:lpstr>PowerPoint Presentation</vt:lpstr>
      <vt:lpstr>Webb: A new chapter in astronomy</vt:lpstr>
      <vt:lpstr>PowerPoint Presentation</vt:lpstr>
      <vt:lpstr>PowerPoint Presentation</vt:lpstr>
      <vt:lpstr>People of Webb</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2022-01-17T21:03:35Z</dcterms:created>
  <dcterms:modified xsi:type="dcterms:W3CDTF">2022-01-17T21:03:39Z</dcterms:modified>
</cp:coreProperties>
</file>